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FFFF99"/>
    <a:srgbClr val="FFFF66"/>
    <a:srgbClr val="558ED5"/>
    <a:srgbClr val="70B7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1" autoAdjust="0"/>
    <p:restoredTop sz="98621" autoAdjust="0"/>
  </p:normalViewPr>
  <p:slideViewPr>
    <p:cSldViewPr>
      <p:cViewPr varScale="1">
        <p:scale>
          <a:sx n="106" d="100"/>
          <a:sy n="106" d="100"/>
        </p:scale>
        <p:origin x="245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3A573A3-CEB1-83E3-2E39-80C015695A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17BBC71-3170-577A-DA28-23277CF7BB0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37543-02C7-41B4-847D-DF825CCC6B76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86268D-2419-7285-F720-6B495463B4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1C5992D-F1BF-BEE6-62A9-3E63906863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E19197-B82D-4859-B1BA-752AF1C1A2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5434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EB600-6C8C-40E0-B7D3-C6FF21F464A6}" type="datetimeFigureOut">
              <a:rPr lang="fr-FR" smtClean="0"/>
              <a:pPr/>
              <a:t>21/10/2025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38C71-F01A-495C-8F3F-77504F01274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51163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8299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845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2777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405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983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005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8283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241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4614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9342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7318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B550-6A2A-4CE7-A1DF-A28582D20D6E}" type="datetimeFigureOut">
              <a:rPr lang="fr-FR" smtClean="0"/>
              <a:pPr/>
              <a:t>21/10/2025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2642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AB550-6A2A-4CE7-A1DF-A28582D20D6E}" type="datetimeFigureOut">
              <a:rPr lang="fr-FR" smtClean="0"/>
              <a:pPr/>
              <a:t>21/10/2025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EB4B2-26CE-4574-8DA0-FC5D865D32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1781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110"/>
          <p:cNvSpPr/>
          <p:nvPr/>
        </p:nvSpPr>
        <p:spPr>
          <a:xfrm>
            <a:off x="7524328" y="2204864"/>
            <a:ext cx="1292145" cy="2609322"/>
          </a:xfrm>
          <a:prstGeom prst="rect">
            <a:avLst/>
          </a:prstGeom>
          <a:solidFill>
            <a:schemeClr val="bg2">
              <a:lumMod val="90000"/>
              <a:alpha val="3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Rectangle 108"/>
          <p:cNvSpPr/>
          <p:nvPr/>
        </p:nvSpPr>
        <p:spPr>
          <a:xfrm>
            <a:off x="6037376" y="4841673"/>
            <a:ext cx="1339489" cy="1703850"/>
          </a:xfrm>
          <a:prstGeom prst="rect">
            <a:avLst/>
          </a:prstGeom>
          <a:solidFill>
            <a:schemeClr val="bg1">
              <a:alpha val="35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123569" y="3685549"/>
            <a:ext cx="1368152" cy="28960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 dirty="0"/>
          </a:p>
          <a:p>
            <a:pPr algn="ctr"/>
            <a:endParaRPr lang="fr-FR" b="1" dirty="0"/>
          </a:p>
        </p:txBody>
      </p:sp>
      <p:sp>
        <p:nvSpPr>
          <p:cNvPr id="114" name="ZoneTexte 113"/>
          <p:cNvSpPr txBox="1"/>
          <p:nvPr/>
        </p:nvSpPr>
        <p:spPr>
          <a:xfrm>
            <a:off x="3213364" y="1691506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accent3"/>
                </a:solidFill>
              </a:rPr>
              <a:t>Administratif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6093103" y="1943785"/>
            <a:ext cx="1287008" cy="2410411"/>
          </a:xfrm>
          <a:prstGeom prst="rect">
            <a:avLst/>
          </a:prstGeom>
          <a:solidFill>
            <a:schemeClr val="accent1">
              <a:lumMod val="20000"/>
              <a:lumOff val="80000"/>
              <a:alpha val="3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6" name="Rectangle 105"/>
          <p:cNvSpPr/>
          <p:nvPr/>
        </p:nvSpPr>
        <p:spPr>
          <a:xfrm>
            <a:off x="4572001" y="2005162"/>
            <a:ext cx="1296144" cy="4576430"/>
          </a:xfrm>
          <a:prstGeom prst="rect">
            <a:avLst/>
          </a:prstGeom>
          <a:solidFill>
            <a:schemeClr val="accent2">
              <a:lumMod val="20000"/>
              <a:lumOff val="80000"/>
              <a:alpha val="3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9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947182" y="1991016"/>
            <a:ext cx="1512168" cy="4590575"/>
          </a:xfrm>
          <a:prstGeom prst="rect">
            <a:avLst/>
          </a:prstGeom>
          <a:solidFill>
            <a:schemeClr val="accent3">
              <a:lumMod val="20000"/>
              <a:lumOff val="80000"/>
              <a:alpha val="3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ZoneTexte 49"/>
          <p:cNvSpPr txBox="1"/>
          <p:nvPr/>
        </p:nvSpPr>
        <p:spPr>
          <a:xfrm>
            <a:off x="227399" y="3235319"/>
            <a:ext cx="11326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b="1" u="sng" dirty="0">
                <a:solidFill>
                  <a:srgbClr val="FF0000"/>
                </a:solidFill>
              </a:rPr>
              <a:t>Secteur </a:t>
            </a:r>
          </a:p>
          <a:p>
            <a:pPr algn="ctr"/>
            <a:r>
              <a:rPr lang="fr-FR" sz="1050" b="1" u="sng" dirty="0">
                <a:solidFill>
                  <a:srgbClr val="FF0000"/>
                </a:solidFill>
              </a:rPr>
              <a:t>LANDRY</a:t>
            </a:r>
          </a:p>
        </p:txBody>
      </p:sp>
      <p:sp>
        <p:nvSpPr>
          <p:cNvPr id="57" name="Rectangle à coins arrondis 56"/>
          <p:cNvSpPr/>
          <p:nvPr/>
        </p:nvSpPr>
        <p:spPr>
          <a:xfrm>
            <a:off x="3184711" y="5519766"/>
            <a:ext cx="1080120" cy="953453"/>
          </a:xfrm>
          <a:prstGeom prst="roundRect">
            <a:avLst/>
          </a:prstGeom>
          <a:solidFill>
            <a:schemeClr val="bg1">
              <a:alpha val="7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Audrey GRAF</a:t>
            </a:r>
          </a:p>
          <a:p>
            <a:pPr algn="ctr"/>
            <a:r>
              <a:rPr lang="fr-FR" sz="800" dirty="0"/>
              <a:t>Agence Postale </a:t>
            </a:r>
          </a:p>
          <a:p>
            <a:pPr algn="ctr"/>
            <a:r>
              <a:rPr lang="fr-FR" sz="800" dirty="0"/>
              <a:t>Secrétariat ST</a:t>
            </a:r>
          </a:p>
          <a:p>
            <a:pPr algn="ctr"/>
            <a:r>
              <a:rPr lang="fr-FR" sz="800" dirty="0"/>
              <a:t>Elections</a:t>
            </a:r>
          </a:p>
          <a:p>
            <a:pPr algn="ctr"/>
            <a:r>
              <a:rPr lang="fr-FR" sz="800" dirty="0"/>
              <a:t>Gestion des commandes</a:t>
            </a:r>
          </a:p>
        </p:txBody>
      </p:sp>
      <p:sp>
        <p:nvSpPr>
          <p:cNvPr id="76" name="ZoneTexte 75"/>
          <p:cNvSpPr txBox="1"/>
          <p:nvPr/>
        </p:nvSpPr>
        <p:spPr>
          <a:xfrm flipV="1">
            <a:off x="251520" y="2780927"/>
            <a:ext cx="1232353" cy="230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900" dirty="0"/>
          </a:p>
        </p:txBody>
      </p:sp>
      <p:grpSp>
        <p:nvGrpSpPr>
          <p:cNvPr id="84" name="Groupe 83"/>
          <p:cNvGrpSpPr/>
          <p:nvPr/>
        </p:nvGrpSpPr>
        <p:grpSpPr>
          <a:xfrm>
            <a:off x="191471" y="3848659"/>
            <a:ext cx="1228138" cy="611620"/>
            <a:chOff x="3863429" y="108308"/>
            <a:chExt cx="1159663" cy="611620"/>
          </a:xfrm>
        </p:grpSpPr>
        <p:sp>
          <p:nvSpPr>
            <p:cNvPr id="88" name="Rectangle à coins arrondis 87"/>
            <p:cNvSpPr/>
            <p:nvPr/>
          </p:nvSpPr>
          <p:spPr>
            <a:xfrm>
              <a:off x="3890424" y="147641"/>
              <a:ext cx="1132668" cy="572287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000" b="1" dirty="0"/>
                <a:t>Fabrice PERES</a:t>
              </a:r>
            </a:p>
            <a:p>
              <a:pPr algn="ctr"/>
              <a:r>
                <a:rPr lang="fr-FR" sz="1000" b="1" u="sng" dirty="0"/>
                <a:t>Responsable</a:t>
              </a:r>
            </a:p>
          </p:txBody>
        </p:sp>
        <p:sp>
          <p:nvSpPr>
            <p:cNvPr id="86" name="ZoneTexte 85"/>
            <p:cNvSpPr txBox="1"/>
            <p:nvPr/>
          </p:nvSpPr>
          <p:spPr>
            <a:xfrm>
              <a:off x="3863429" y="108308"/>
              <a:ext cx="1091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fr-FR" sz="900" dirty="0"/>
            </a:p>
          </p:txBody>
        </p:sp>
      </p:grpSp>
      <p:sp>
        <p:nvSpPr>
          <p:cNvPr id="98" name="Rectangle à coins arrondis 97"/>
          <p:cNvSpPr/>
          <p:nvPr/>
        </p:nvSpPr>
        <p:spPr>
          <a:xfrm>
            <a:off x="3049940" y="2190778"/>
            <a:ext cx="1368152" cy="1362075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Corinne SALERNO</a:t>
            </a:r>
          </a:p>
          <a:p>
            <a:pPr algn="ctr"/>
            <a:r>
              <a:rPr lang="fr-FR" sz="800" dirty="0"/>
              <a:t>Agent d’accueil</a:t>
            </a:r>
          </a:p>
          <a:p>
            <a:pPr algn="ctr"/>
            <a:r>
              <a:rPr lang="fr-FR" sz="800" dirty="0"/>
              <a:t>Secrétariat  AFU</a:t>
            </a:r>
          </a:p>
          <a:p>
            <a:pPr algn="ctr"/>
            <a:r>
              <a:rPr lang="fr-FR" sz="800" dirty="0"/>
              <a:t>Gestion facturation eau</a:t>
            </a:r>
          </a:p>
          <a:p>
            <a:pPr algn="ctr"/>
            <a:r>
              <a:rPr lang="fr-FR" sz="800" dirty="0"/>
              <a:t>Etat civil</a:t>
            </a:r>
          </a:p>
          <a:p>
            <a:pPr algn="ctr"/>
            <a:r>
              <a:rPr lang="fr-FR" sz="800" dirty="0"/>
              <a:t>Affaires scolaires et périscolaire</a:t>
            </a:r>
          </a:p>
          <a:p>
            <a:pPr algn="ctr"/>
            <a:r>
              <a:rPr lang="fr-FR" sz="800" dirty="0"/>
              <a:t>Gestion des salles communales</a:t>
            </a:r>
          </a:p>
        </p:txBody>
      </p:sp>
      <p:sp useBgFill="1">
        <p:nvSpPr>
          <p:cNvPr id="103" name="Rectangle à coins arrondis 102"/>
          <p:cNvSpPr/>
          <p:nvPr/>
        </p:nvSpPr>
        <p:spPr>
          <a:xfrm>
            <a:off x="4645412" y="2150786"/>
            <a:ext cx="1185722" cy="595908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Nathalie </a:t>
            </a:r>
          </a:p>
          <a:p>
            <a:pPr algn="ctr"/>
            <a:r>
              <a:rPr lang="fr-FR" sz="1000" b="1" dirty="0"/>
              <a:t>GUELPA BONARO </a:t>
            </a:r>
          </a:p>
          <a:p>
            <a:pPr algn="ctr"/>
            <a:r>
              <a:rPr lang="fr-FR" sz="900" dirty="0"/>
              <a:t>ATSEM</a:t>
            </a:r>
            <a:r>
              <a:rPr lang="fr-FR" sz="900" b="1" dirty="0"/>
              <a:t> </a:t>
            </a:r>
          </a:p>
        </p:txBody>
      </p:sp>
      <p:sp>
        <p:nvSpPr>
          <p:cNvPr id="113" name="Rectangle à coins arrondis 112"/>
          <p:cNvSpPr/>
          <p:nvPr/>
        </p:nvSpPr>
        <p:spPr>
          <a:xfrm>
            <a:off x="4671948" y="2918246"/>
            <a:ext cx="1152128" cy="425648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 err="1"/>
              <a:t>Carinne</a:t>
            </a:r>
            <a:r>
              <a:rPr lang="fr-FR" sz="1000" b="1" dirty="0"/>
              <a:t> BORDET</a:t>
            </a:r>
          </a:p>
          <a:p>
            <a:pPr algn="ctr"/>
            <a:r>
              <a:rPr lang="fr-FR" sz="900" dirty="0"/>
              <a:t>ATSEM</a:t>
            </a:r>
          </a:p>
        </p:txBody>
      </p:sp>
      <p:sp>
        <p:nvSpPr>
          <p:cNvPr id="119" name="Rectangle à coins arrondis 118"/>
          <p:cNvSpPr/>
          <p:nvPr/>
        </p:nvSpPr>
        <p:spPr>
          <a:xfrm>
            <a:off x="3049940" y="3635287"/>
            <a:ext cx="1335385" cy="902375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3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Lucas GRANDCLEMENT</a:t>
            </a:r>
          </a:p>
          <a:p>
            <a:pPr algn="ctr"/>
            <a:r>
              <a:rPr lang="fr-FR" sz="900" dirty="0"/>
              <a:t>Urbanisme </a:t>
            </a:r>
          </a:p>
          <a:p>
            <a:pPr algn="ctr"/>
            <a:r>
              <a:rPr lang="fr-FR" sz="900" dirty="0"/>
              <a:t>Foncier</a:t>
            </a:r>
          </a:p>
          <a:p>
            <a:pPr algn="ctr"/>
            <a:r>
              <a:rPr lang="fr-FR" sz="900" dirty="0"/>
              <a:t>PLU</a:t>
            </a:r>
          </a:p>
        </p:txBody>
      </p:sp>
      <p:grpSp>
        <p:nvGrpSpPr>
          <p:cNvPr id="194" name="Groupe 193"/>
          <p:cNvGrpSpPr/>
          <p:nvPr/>
        </p:nvGrpSpPr>
        <p:grpSpPr>
          <a:xfrm>
            <a:off x="6091590" y="3294496"/>
            <a:ext cx="1252820" cy="926592"/>
            <a:chOff x="4184375" y="565989"/>
            <a:chExt cx="1285275" cy="521197"/>
          </a:xfrm>
        </p:grpSpPr>
        <p:sp>
          <p:nvSpPr>
            <p:cNvPr id="198" name="Rectangle à coins arrondis 197"/>
            <p:cNvSpPr/>
            <p:nvPr/>
          </p:nvSpPr>
          <p:spPr>
            <a:xfrm>
              <a:off x="4285067" y="565989"/>
              <a:ext cx="1132668" cy="521197"/>
            </a:xfrm>
            <a:prstGeom prst="round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DDDDDD"/>
                </a:solidFill>
              </a:endParaRPr>
            </a:p>
          </p:txBody>
        </p:sp>
        <p:sp>
          <p:nvSpPr>
            <p:cNvPr id="196" name="ZoneTexte 195"/>
            <p:cNvSpPr txBox="1"/>
            <p:nvPr/>
          </p:nvSpPr>
          <p:spPr>
            <a:xfrm>
              <a:off x="4184375" y="565989"/>
              <a:ext cx="1285275" cy="3808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>
                  <a:solidFill>
                    <a:srgbClr val="0070C0"/>
                  </a:solidFill>
                </a:rPr>
                <a:t>Eglise</a:t>
              </a:r>
            </a:p>
            <a:p>
              <a:pPr algn="ctr"/>
              <a:r>
                <a:rPr lang="fr-FR" sz="1000" b="1" dirty="0"/>
                <a:t>Colette RONC</a:t>
              </a:r>
            </a:p>
            <a:p>
              <a:pPr algn="ctr"/>
              <a:r>
                <a:rPr lang="fr-FR" sz="900" dirty="0"/>
                <a:t>Agent d’accueil</a:t>
              </a:r>
            </a:p>
            <a:p>
              <a:pPr algn="ctr"/>
              <a:r>
                <a:rPr lang="fr-FR" sz="900" dirty="0"/>
                <a:t>Saisons été</a:t>
              </a:r>
            </a:p>
          </p:txBody>
        </p:sp>
      </p:grpSp>
      <p:sp>
        <p:nvSpPr>
          <p:cNvPr id="7" name="Rectangle à coins arrondis 6"/>
          <p:cNvSpPr/>
          <p:nvPr/>
        </p:nvSpPr>
        <p:spPr>
          <a:xfrm>
            <a:off x="3885587" y="705586"/>
            <a:ext cx="1654605" cy="4597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7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50" b="1" dirty="0"/>
              <a:t>Nathalie HERVO</a:t>
            </a:r>
          </a:p>
          <a:p>
            <a:pPr algn="ctr"/>
            <a:r>
              <a:rPr lang="fr-FR" sz="1050" b="1" dirty="0"/>
              <a:t>Secrétaire Générale</a:t>
            </a:r>
          </a:p>
        </p:txBody>
      </p:sp>
      <p:sp>
        <p:nvSpPr>
          <p:cNvPr id="253" name="ZoneTexte 252"/>
          <p:cNvSpPr txBox="1"/>
          <p:nvPr/>
        </p:nvSpPr>
        <p:spPr>
          <a:xfrm>
            <a:off x="7563332" y="2340788"/>
            <a:ext cx="1158009" cy="78483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/>
              <a:t>Nicolas BIRET</a:t>
            </a:r>
          </a:p>
          <a:p>
            <a:pPr algn="ctr"/>
            <a:r>
              <a:rPr lang="fr-FR" sz="900" dirty="0"/>
              <a:t>Agent technique</a:t>
            </a:r>
          </a:p>
          <a:p>
            <a:pPr algn="ctr"/>
            <a:r>
              <a:rPr lang="fr-FR" sz="900" dirty="0"/>
              <a:t>Gestion du bâtiment saisonnier de l’Adret</a:t>
            </a:r>
          </a:p>
          <a:p>
            <a:pPr algn="ctr"/>
            <a:r>
              <a:rPr lang="fr-FR" sz="900" dirty="0" err="1"/>
              <a:t>Vallndry</a:t>
            </a:r>
            <a:endParaRPr lang="fr-FR" sz="900" dirty="0"/>
          </a:p>
        </p:txBody>
      </p:sp>
      <p:sp>
        <p:nvSpPr>
          <p:cNvPr id="5" name="ZoneTexte 4"/>
          <p:cNvSpPr txBox="1"/>
          <p:nvPr/>
        </p:nvSpPr>
        <p:spPr>
          <a:xfrm>
            <a:off x="1104338" y="1801994"/>
            <a:ext cx="1008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accent6"/>
                </a:solidFill>
              </a:rPr>
              <a:t>Techniques</a:t>
            </a:r>
          </a:p>
        </p:txBody>
      </p:sp>
      <p:sp>
        <p:nvSpPr>
          <p:cNvPr id="126" name="ZoneTexte 125"/>
          <p:cNvSpPr txBox="1"/>
          <p:nvPr/>
        </p:nvSpPr>
        <p:spPr>
          <a:xfrm>
            <a:off x="5976656" y="1646967"/>
            <a:ext cx="1696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accent1"/>
                </a:solidFill>
              </a:rPr>
              <a:t>     Cinéma/ Eglise</a:t>
            </a:r>
          </a:p>
        </p:txBody>
      </p:sp>
      <p:sp>
        <p:nvSpPr>
          <p:cNvPr id="125" name="ZoneTexte 124"/>
          <p:cNvSpPr txBox="1"/>
          <p:nvPr/>
        </p:nvSpPr>
        <p:spPr>
          <a:xfrm>
            <a:off x="4418848" y="1620646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chemeClr val="accent2"/>
                </a:solidFill>
              </a:rPr>
              <a:t>Ecole-Garderie-Cantine      Entretien bâtiments</a:t>
            </a:r>
          </a:p>
        </p:txBody>
      </p:sp>
      <p:cxnSp>
        <p:nvCxnSpPr>
          <p:cNvPr id="249" name="Connecteur droit 248"/>
          <p:cNvCxnSpPr/>
          <p:nvPr/>
        </p:nvCxnSpPr>
        <p:spPr>
          <a:xfrm>
            <a:off x="298817" y="6692618"/>
            <a:ext cx="43931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0" name="ZoneTexte 249"/>
          <p:cNvSpPr txBox="1"/>
          <p:nvPr/>
        </p:nvSpPr>
        <p:spPr>
          <a:xfrm>
            <a:off x="756744" y="6554119"/>
            <a:ext cx="1712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Lien hiérarchique</a:t>
            </a:r>
          </a:p>
        </p:txBody>
      </p:sp>
      <p:sp>
        <p:nvSpPr>
          <p:cNvPr id="127" name="Rectangle à coins arrondis 126"/>
          <p:cNvSpPr/>
          <p:nvPr/>
        </p:nvSpPr>
        <p:spPr>
          <a:xfrm>
            <a:off x="3707905" y="91054"/>
            <a:ext cx="2016224" cy="476726"/>
          </a:xfrm>
          <a:prstGeom prst="roundRect">
            <a:avLst/>
          </a:prstGeom>
          <a:solidFill>
            <a:schemeClr val="bg2">
              <a:lumMod val="75000"/>
              <a:alpha val="7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100" b="1" dirty="0"/>
              <a:t>Thierry MARCHAND-MAILLET</a:t>
            </a:r>
          </a:p>
          <a:p>
            <a:pPr algn="ctr"/>
            <a:r>
              <a:rPr lang="fr-FR" sz="1100" b="1" dirty="0"/>
              <a:t>Maire </a:t>
            </a:r>
          </a:p>
        </p:txBody>
      </p:sp>
      <p:grpSp>
        <p:nvGrpSpPr>
          <p:cNvPr id="129" name="Groupe 128"/>
          <p:cNvGrpSpPr/>
          <p:nvPr/>
        </p:nvGrpSpPr>
        <p:grpSpPr>
          <a:xfrm>
            <a:off x="159584" y="4476056"/>
            <a:ext cx="1240790" cy="1061830"/>
            <a:chOff x="3739515" y="314101"/>
            <a:chExt cx="1302694" cy="575641"/>
          </a:xfrm>
        </p:grpSpPr>
        <p:sp>
          <p:nvSpPr>
            <p:cNvPr id="130" name="Rectangle à coins arrondis 129"/>
            <p:cNvSpPr/>
            <p:nvPr/>
          </p:nvSpPr>
          <p:spPr>
            <a:xfrm>
              <a:off x="3832600" y="378397"/>
              <a:ext cx="1209609" cy="445906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3739515" y="314101"/>
              <a:ext cx="1216961" cy="575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900" b="1" dirty="0"/>
            </a:p>
            <a:p>
              <a:r>
                <a:rPr lang="fr-FR" sz="900" b="1" dirty="0"/>
                <a:t>       Jérémy BOLLIET</a:t>
              </a:r>
            </a:p>
            <a:p>
              <a:r>
                <a:rPr lang="fr-FR" sz="900" b="1" dirty="0"/>
                <a:t>      Thierry BUTHOD</a:t>
              </a:r>
            </a:p>
            <a:p>
              <a:r>
                <a:rPr lang="fr-FR" sz="900" b="1"/>
                <a:t>       Gilles </a:t>
              </a:r>
              <a:r>
                <a:rPr lang="fr-FR" sz="900" b="1" dirty="0"/>
                <a:t>MERCIER</a:t>
              </a:r>
            </a:p>
            <a:p>
              <a:r>
                <a:rPr lang="fr-FR" sz="900" dirty="0"/>
                <a:t>    Agents techniques</a:t>
              </a:r>
            </a:p>
            <a:p>
              <a:r>
                <a:rPr lang="fr-FR" sz="900" dirty="0"/>
                <a:t> </a:t>
              </a:r>
            </a:p>
            <a:p>
              <a:endParaRPr lang="fr-FR" sz="900" dirty="0"/>
            </a:p>
          </p:txBody>
        </p:sp>
      </p:grpSp>
      <p:cxnSp>
        <p:nvCxnSpPr>
          <p:cNvPr id="133" name="Connecteur droit 132"/>
          <p:cNvCxnSpPr>
            <a:stCxn id="127" idx="2"/>
            <a:endCxn id="7" idx="0"/>
          </p:cNvCxnSpPr>
          <p:nvPr/>
        </p:nvCxnSpPr>
        <p:spPr>
          <a:xfrm flipH="1">
            <a:off x="4712890" y="567780"/>
            <a:ext cx="3127" cy="1378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4" name="Connecteur droit 133"/>
          <p:cNvCxnSpPr>
            <a:cxnSpLocks/>
          </p:cNvCxnSpPr>
          <p:nvPr/>
        </p:nvCxnSpPr>
        <p:spPr>
          <a:xfrm flipH="1">
            <a:off x="3884115" y="1207050"/>
            <a:ext cx="146609" cy="46380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5" name="Connecteur droit 134"/>
          <p:cNvCxnSpPr>
            <a:cxnSpLocks/>
          </p:cNvCxnSpPr>
          <p:nvPr/>
        </p:nvCxnSpPr>
        <p:spPr>
          <a:xfrm flipV="1">
            <a:off x="839985" y="2716017"/>
            <a:ext cx="184247" cy="5251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6" name="Connecteur droit 135"/>
          <p:cNvCxnSpPr/>
          <p:nvPr/>
        </p:nvCxnSpPr>
        <p:spPr>
          <a:xfrm>
            <a:off x="5656332" y="959079"/>
            <a:ext cx="779500" cy="7190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8" name="Connecteur droit 137"/>
          <p:cNvCxnSpPr/>
          <p:nvPr/>
        </p:nvCxnSpPr>
        <p:spPr>
          <a:xfrm>
            <a:off x="5611769" y="917357"/>
            <a:ext cx="2228614" cy="179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9" name="Connecteur droit 138"/>
          <p:cNvCxnSpPr>
            <a:cxnSpLocks/>
          </p:cNvCxnSpPr>
          <p:nvPr/>
        </p:nvCxnSpPr>
        <p:spPr>
          <a:xfrm>
            <a:off x="7840383" y="931776"/>
            <a:ext cx="270221" cy="69062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0" name="Rectangle à coins arrondis 139"/>
          <p:cNvSpPr/>
          <p:nvPr/>
        </p:nvSpPr>
        <p:spPr>
          <a:xfrm>
            <a:off x="6084168" y="4835260"/>
            <a:ext cx="1237968" cy="1675924"/>
          </a:xfrm>
          <a:prstGeom prst="roundRect">
            <a:avLst/>
          </a:prstGeom>
          <a:noFill/>
          <a:ln>
            <a:noFill/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/>
              <a:t>Jocelyne BAZUREAU</a:t>
            </a:r>
            <a:endParaRPr lang="fr-FR" sz="1000" b="1" dirty="0"/>
          </a:p>
          <a:p>
            <a:pPr algn="ctr"/>
            <a:r>
              <a:rPr lang="fr-FR" sz="1000" dirty="0"/>
              <a:t>Directrice</a:t>
            </a:r>
          </a:p>
          <a:p>
            <a:pPr algn="ctr"/>
            <a:endParaRPr lang="fr-FR" sz="1000" dirty="0"/>
          </a:p>
          <a:p>
            <a:pPr algn="ctr"/>
            <a:r>
              <a:rPr lang="fr-FR" sz="1000" b="1" dirty="0"/>
              <a:t>Charlotte MASSE</a:t>
            </a:r>
          </a:p>
          <a:p>
            <a:pPr algn="ctr"/>
            <a:r>
              <a:rPr lang="fr-FR" sz="1000" dirty="0"/>
              <a:t>Ajointe </a:t>
            </a:r>
          </a:p>
          <a:p>
            <a:pPr algn="ctr"/>
            <a:endParaRPr lang="fr-FR" sz="900" b="1" dirty="0"/>
          </a:p>
          <a:p>
            <a:pPr algn="ctr"/>
            <a:r>
              <a:rPr lang="fr-FR" sz="900" b="1" dirty="0"/>
              <a:t>4 animatrices </a:t>
            </a:r>
          </a:p>
          <a:p>
            <a:pPr algn="ctr"/>
            <a:endParaRPr lang="fr-FR" sz="900" b="1" dirty="0"/>
          </a:p>
          <a:p>
            <a:pPr algn="ctr"/>
            <a:r>
              <a:rPr lang="fr-FR" sz="900" dirty="0"/>
              <a:t>Saisons hiver</a:t>
            </a:r>
          </a:p>
        </p:txBody>
      </p:sp>
      <p:cxnSp>
        <p:nvCxnSpPr>
          <p:cNvPr id="142" name="Connecteur droit 141"/>
          <p:cNvCxnSpPr>
            <a:cxnSpLocks/>
          </p:cNvCxnSpPr>
          <p:nvPr/>
        </p:nvCxnSpPr>
        <p:spPr>
          <a:xfrm flipH="1">
            <a:off x="2663788" y="1131449"/>
            <a:ext cx="1080120" cy="7565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0" name="Rectangle à coins arrondis 89"/>
          <p:cNvSpPr/>
          <p:nvPr/>
        </p:nvSpPr>
        <p:spPr>
          <a:xfrm>
            <a:off x="226302" y="5452938"/>
            <a:ext cx="1152128" cy="561856"/>
          </a:xfrm>
          <a:prstGeom prst="roundRect">
            <a:avLst/>
          </a:prstGeom>
          <a:solidFill>
            <a:schemeClr val="lt1">
              <a:alpha val="70000"/>
            </a:schemeClr>
          </a:solidFill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900" b="1" dirty="0"/>
              <a:t>Vanessa FAVRE</a:t>
            </a:r>
          </a:p>
          <a:p>
            <a:pPr algn="ctr"/>
            <a:r>
              <a:rPr lang="fr-FR" sz="900" b="1" dirty="0"/>
              <a:t>Isabelle MUSINU</a:t>
            </a:r>
          </a:p>
          <a:p>
            <a:pPr algn="ctr"/>
            <a:r>
              <a:rPr lang="fr-FR" sz="900" dirty="0"/>
              <a:t>Saisons été</a:t>
            </a:r>
          </a:p>
        </p:txBody>
      </p:sp>
      <p:sp>
        <p:nvSpPr>
          <p:cNvPr id="94" name="Rectangle à coins arrondis 93"/>
          <p:cNvSpPr/>
          <p:nvPr/>
        </p:nvSpPr>
        <p:spPr>
          <a:xfrm>
            <a:off x="3136905" y="4641002"/>
            <a:ext cx="1194222" cy="715089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3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900" b="1" dirty="0"/>
              <a:t>Fabienne</a:t>
            </a:r>
          </a:p>
          <a:p>
            <a:pPr algn="ctr"/>
            <a:r>
              <a:rPr lang="fr-FR" sz="900" b="1" dirty="0"/>
              <a:t> GIROD FOURNIER</a:t>
            </a:r>
          </a:p>
          <a:p>
            <a:pPr algn="ctr"/>
            <a:r>
              <a:rPr lang="fr-FR" sz="900" dirty="0"/>
              <a:t>Comptabilité</a:t>
            </a:r>
          </a:p>
          <a:p>
            <a:pPr algn="ctr"/>
            <a:r>
              <a:rPr lang="fr-FR" sz="900" dirty="0"/>
              <a:t>Paye</a:t>
            </a:r>
          </a:p>
        </p:txBody>
      </p:sp>
      <p:sp>
        <p:nvSpPr>
          <p:cNvPr id="95" name="Rectangle à coins arrondis 94"/>
          <p:cNvSpPr/>
          <p:nvPr/>
        </p:nvSpPr>
        <p:spPr>
          <a:xfrm>
            <a:off x="4652035" y="3669061"/>
            <a:ext cx="1162856" cy="578882"/>
          </a:xfrm>
          <a:prstGeom prst="roundRect">
            <a:avLst/>
          </a:prstGeom>
          <a:solidFill>
            <a:schemeClr val="lt1">
              <a:alpha val="7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00" b="1" dirty="0"/>
              <a:t>Laureen GIRARD</a:t>
            </a:r>
            <a:endParaRPr lang="fr-FR" sz="900" b="1" dirty="0"/>
          </a:p>
          <a:p>
            <a:pPr algn="ctr"/>
            <a:r>
              <a:rPr lang="fr-FR" sz="900" dirty="0"/>
              <a:t>Agent de restauration</a:t>
            </a:r>
          </a:p>
        </p:txBody>
      </p:sp>
      <p:grpSp>
        <p:nvGrpSpPr>
          <p:cNvPr id="96" name="Groupe 95"/>
          <p:cNvGrpSpPr/>
          <p:nvPr/>
        </p:nvGrpSpPr>
        <p:grpSpPr>
          <a:xfrm>
            <a:off x="6091590" y="2345779"/>
            <a:ext cx="1285275" cy="815608"/>
            <a:chOff x="3699814" y="-609983"/>
            <a:chExt cx="1285275" cy="530236"/>
          </a:xfrm>
        </p:grpSpPr>
        <p:sp>
          <p:nvSpPr>
            <p:cNvPr id="97" name="Rectangle à coins arrondis 96"/>
            <p:cNvSpPr/>
            <p:nvPr/>
          </p:nvSpPr>
          <p:spPr>
            <a:xfrm>
              <a:off x="3783860" y="-596940"/>
              <a:ext cx="1132668" cy="509135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9" name="ZoneTexte 98"/>
            <p:cNvSpPr txBox="1"/>
            <p:nvPr/>
          </p:nvSpPr>
          <p:spPr>
            <a:xfrm>
              <a:off x="3699814" y="-609983"/>
              <a:ext cx="1285275" cy="530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>
                  <a:solidFill>
                    <a:srgbClr val="0070C0"/>
                  </a:solidFill>
                </a:rPr>
                <a:t>Cinéma</a:t>
              </a:r>
            </a:p>
            <a:p>
              <a:pPr algn="ctr"/>
              <a:r>
                <a:rPr lang="fr-FR" sz="1000" b="1" dirty="0"/>
                <a:t>Michel BELLANGER</a:t>
              </a:r>
            </a:p>
            <a:p>
              <a:pPr algn="ctr"/>
              <a:r>
                <a:rPr lang="fr-FR" sz="900" dirty="0"/>
                <a:t>Projectionniste</a:t>
              </a:r>
            </a:p>
            <a:p>
              <a:pPr algn="ctr"/>
              <a:r>
                <a:rPr lang="fr-FR" sz="900" dirty="0"/>
                <a:t>Vallandry</a:t>
              </a:r>
            </a:p>
            <a:p>
              <a:pPr algn="ctr"/>
              <a:r>
                <a:rPr lang="fr-FR" sz="900" dirty="0"/>
                <a:t>Saisons été et hiver</a:t>
              </a:r>
            </a:p>
          </p:txBody>
        </p:sp>
      </p:grpSp>
      <p:sp>
        <p:nvSpPr>
          <p:cNvPr id="108" name="ZoneTexte 107"/>
          <p:cNvSpPr txBox="1"/>
          <p:nvPr/>
        </p:nvSpPr>
        <p:spPr>
          <a:xfrm>
            <a:off x="5868144" y="4221088"/>
            <a:ext cx="1696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200" b="1" dirty="0">
              <a:solidFill>
                <a:srgbClr val="7030A0"/>
              </a:solidFill>
            </a:endParaRPr>
          </a:p>
          <a:p>
            <a:r>
              <a:rPr lang="fr-FR" sz="1200" b="1" dirty="0">
                <a:solidFill>
                  <a:srgbClr val="7030A0"/>
                </a:solidFill>
              </a:rPr>
              <a:t>   Garderie Saisonnière</a:t>
            </a:r>
          </a:p>
          <a:p>
            <a:r>
              <a:rPr lang="fr-FR" sz="1200" b="1" dirty="0">
                <a:solidFill>
                  <a:srgbClr val="7030A0"/>
                </a:solidFill>
              </a:rPr>
              <a:t>            </a:t>
            </a:r>
            <a:r>
              <a:rPr lang="fr-FR" sz="1200" b="1" dirty="0" err="1">
                <a:solidFill>
                  <a:srgbClr val="7030A0"/>
                </a:solidFill>
              </a:rPr>
              <a:t>Vallandry</a:t>
            </a:r>
            <a:endParaRPr lang="fr-FR" sz="1200" b="1" dirty="0">
              <a:solidFill>
                <a:srgbClr val="7030A0"/>
              </a:solidFill>
            </a:endParaRPr>
          </a:p>
        </p:txBody>
      </p:sp>
      <p:sp>
        <p:nvSpPr>
          <p:cNvPr id="110" name="ZoneTexte 109"/>
          <p:cNvSpPr txBox="1"/>
          <p:nvPr/>
        </p:nvSpPr>
        <p:spPr>
          <a:xfrm>
            <a:off x="7401163" y="1678085"/>
            <a:ext cx="1696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bg2">
                    <a:lumMod val="50000"/>
                  </a:schemeClr>
                </a:solidFill>
              </a:rPr>
              <a:t>           C.C.A.S</a:t>
            </a:r>
          </a:p>
        </p:txBody>
      </p:sp>
      <p:sp>
        <p:nvSpPr>
          <p:cNvPr id="112" name="Rectangle à coins arrondis 111"/>
          <p:cNvSpPr/>
          <p:nvPr/>
        </p:nvSpPr>
        <p:spPr>
          <a:xfrm>
            <a:off x="7596336" y="3465938"/>
            <a:ext cx="1152128" cy="1304806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2">
                <a:lumMod val="25000"/>
              </a:schemeClr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900" b="1" dirty="0"/>
              <a:t>. Agents</a:t>
            </a:r>
          </a:p>
          <a:p>
            <a:pPr algn="ctr"/>
            <a:r>
              <a:rPr lang="fr-FR" sz="900" b="1" dirty="0"/>
              <a:t> de surveillance </a:t>
            </a:r>
          </a:p>
          <a:p>
            <a:pPr algn="ctr"/>
            <a:r>
              <a:rPr lang="fr-FR" sz="900" b="1" dirty="0"/>
              <a:t>de nuit</a:t>
            </a:r>
          </a:p>
          <a:p>
            <a:pPr algn="ctr"/>
            <a:r>
              <a:rPr lang="fr-FR" sz="900" b="1" dirty="0"/>
              <a:t>. Agent d’entretien</a:t>
            </a:r>
          </a:p>
          <a:p>
            <a:pPr algn="ctr"/>
            <a:r>
              <a:rPr lang="fr-FR" sz="900" dirty="0"/>
              <a:t>L’Adret /</a:t>
            </a:r>
            <a:r>
              <a:rPr lang="fr-FR" sz="900" dirty="0" err="1"/>
              <a:t>Vallandry</a:t>
            </a:r>
            <a:endParaRPr lang="fr-FR" sz="900" dirty="0"/>
          </a:p>
          <a:p>
            <a:pPr algn="ctr"/>
            <a:r>
              <a:rPr lang="fr-FR" sz="900" dirty="0"/>
              <a:t>Saisons </a:t>
            </a:r>
          </a:p>
          <a:p>
            <a:pPr algn="ctr"/>
            <a:r>
              <a:rPr lang="fr-FR" sz="900" dirty="0"/>
              <a:t>été et hiver</a:t>
            </a:r>
          </a:p>
        </p:txBody>
      </p:sp>
      <p:cxnSp>
        <p:nvCxnSpPr>
          <p:cNvPr id="115" name="Connecteur droit 114"/>
          <p:cNvCxnSpPr>
            <a:cxnSpLocks/>
          </p:cNvCxnSpPr>
          <p:nvPr/>
        </p:nvCxnSpPr>
        <p:spPr>
          <a:xfrm>
            <a:off x="5169380" y="1229922"/>
            <a:ext cx="5139" cy="3671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455260" y="4841673"/>
            <a:ext cx="144016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FF0000"/>
                </a:solidFill>
              </a:rPr>
              <a:t>Police Municipale</a:t>
            </a:r>
          </a:p>
        </p:txBody>
      </p:sp>
      <p:sp>
        <p:nvSpPr>
          <p:cNvPr id="71" name="Rectangle 70"/>
          <p:cNvSpPr/>
          <p:nvPr/>
        </p:nvSpPr>
        <p:spPr>
          <a:xfrm>
            <a:off x="7520329" y="5157192"/>
            <a:ext cx="129614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Eric BROQUERE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Brigadier-chef principal</a:t>
            </a:r>
          </a:p>
        </p:txBody>
      </p:sp>
      <p:sp>
        <p:nvSpPr>
          <p:cNvPr id="77" name="Rectangle à coins arrondis 76"/>
          <p:cNvSpPr/>
          <p:nvPr/>
        </p:nvSpPr>
        <p:spPr>
          <a:xfrm>
            <a:off x="7605437" y="2305177"/>
            <a:ext cx="1152128" cy="1152128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Nicolas BIRET</a:t>
            </a:r>
          </a:p>
          <a:p>
            <a:pPr algn="ctr"/>
            <a:r>
              <a:rPr lang="fr-FR" sz="900" b="1" u="sng" dirty="0">
                <a:solidFill>
                  <a:schemeClr val="tx1"/>
                </a:solidFill>
              </a:rPr>
              <a:t>Responsable</a:t>
            </a:r>
            <a:r>
              <a:rPr lang="fr-FR" sz="900" dirty="0">
                <a:solidFill>
                  <a:schemeClr val="tx1"/>
                </a:solidFill>
              </a:rPr>
              <a:t> bâtiment saisonniers l’Adret</a:t>
            </a:r>
          </a:p>
          <a:p>
            <a:pPr algn="ctr"/>
            <a:r>
              <a:rPr lang="fr-FR" sz="900" dirty="0" err="1">
                <a:solidFill>
                  <a:schemeClr val="tx1"/>
                </a:solidFill>
              </a:rPr>
              <a:t>Vallandry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524328" y="5733256"/>
            <a:ext cx="1296144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rgbClr val="002060"/>
                </a:solidFill>
              </a:rPr>
              <a:t>Navettes bus</a:t>
            </a:r>
          </a:p>
        </p:txBody>
      </p:sp>
      <p:sp>
        <p:nvSpPr>
          <p:cNvPr id="79" name="Rectangle 78"/>
          <p:cNvSpPr/>
          <p:nvPr/>
        </p:nvSpPr>
        <p:spPr>
          <a:xfrm>
            <a:off x="7546096" y="5977201"/>
            <a:ext cx="1296144" cy="558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</a:rPr>
              <a:t>Agent d’accueil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</a:rPr>
              <a:t>Saison hiver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532180" y="3691572"/>
            <a:ext cx="1296144" cy="28960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02" name="Rectangle à coins arrondis 101"/>
          <p:cNvSpPr/>
          <p:nvPr/>
        </p:nvSpPr>
        <p:spPr>
          <a:xfrm>
            <a:off x="1573317" y="3800989"/>
            <a:ext cx="1152128" cy="1339182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Jérôme</a:t>
            </a:r>
          </a:p>
          <a:p>
            <a:pPr algn="just"/>
            <a:r>
              <a:rPr lang="fr-FR" sz="1000" b="1" dirty="0">
                <a:solidFill>
                  <a:schemeClr val="tx1"/>
                </a:solidFill>
              </a:rPr>
              <a:t>      CHEVALIER</a:t>
            </a:r>
          </a:p>
          <a:p>
            <a:pPr algn="just"/>
            <a:r>
              <a:rPr lang="fr-FR" sz="1000" b="1" dirty="0">
                <a:solidFill>
                  <a:schemeClr val="tx1"/>
                </a:solidFill>
              </a:rPr>
              <a:t>             et </a:t>
            </a:r>
          </a:p>
          <a:p>
            <a:pPr algn="ctr"/>
            <a:r>
              <a:rPr lang="fr-FR" sz="1000" b="1" dirty="0">
                <a:solidFill>
                  <a:schemeClr val="tx1"/>
                </a:solidFill>
              </a:rPr>
              <a:t>  Pierre-Adam GIACHINO</a:t>
            </a:r>
          </a:p>
          <a:p>
            <a:pPr algn="ctr"/>
            <a:r>
              <a:rPr lang="fr-FR" sz="1000" b="1" u="sng" dirty="0">
                <a:solidFill>
                  <a:schemeClr val="tx1"/>
                </a:solidFill>
              </a:rPr>
              <a:t>Responsables</a:t>
            </a:r>
          </a:p>
          <a:p>
            <a:pPr algn="ctr"/>
            <a:endParaRPr lang="fr-FR" sz="1000" b="1" dirty="0">
              <a:solidFill>
                <a:srgbClr val="FF0000"/>
              </a:solidFill>
            </a:endParaRPr>
          </a:p>
        </p:txBody>
      </p:sp>
      <p:sp>
        <p:nvSpPr>
          <p:cNvPr id="118" name="Rectangle à coins arrondis 117"/>
          <p:cNvSpPr/>
          <p:nvPr/>
        </p:nvSpPr>
        <p:spPr>
          <a:xfrm>
            <a:off x="1593192" y="5301361"/>
            <a:ext cx="1152128" cy="11250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</a:rPr>
              <a:t>Davy GROGNET</a:t>
            </a:r>
          </a:p>
          <a:p>
            <a:pPr algn="ctr"/>
            <a:r>
              <a:rPr lang="fr-FR" sz="1000" b="1" dirty="0">
                <a:solidFill>
                  <a:schemeClr val="tx1"/>
                </a:solidFill>
              </a:rPr>
              <a:t>Franck PIERDET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Agents techniques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2E624193-A6CA-4BBC-95EB-231E290F2009}"/>
              </a:ext>
            </a:extLst>
          </p:cNvPr>
          <p:cNvSpPr txBox="1"/>
          <p:nvPr/>
        </p:nvSpPr>
        <p:spPr>
          <a:xfrm>
            <a:off x="282609" y="1575284"/>
            <a:ext cx="11561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900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14EAB9F-E54D-4F5C-C63B-1BCF050A16C7}"/>
              </a:ext>
            </a:extLst>
          </p:cNvPr>
          <p:cNvSpPr txBox="1"/>
          <p:nvPr/>
        </p:nvSpPr>
        <p:spPr>
          <a:xfrm>
            <a:off x="2418029" y="1464395"/>
            <a:ext cx="1156131" cy="445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900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7D7944F-912D-CB97-2808-A2B4E700D285}"/>
              </a:ext>
            </a:extLst>
          </p:cNvPr>
          <p:cNvSpPr txBox="1"/>
          <p:nvPr/>
        </p:nvSpPr>
        <p:spPr>
          <a:xfrm>
            <a:off x="1653194" y="3257250"/>
            <a:ext cx="11326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b="1" u="sng" dirty="0">
                <a:solidFill>
                  <a:srgbClr val="FF0000"/>
                </a:solidFill>
              </a:rPr>
              <a:t>Secteur VALLANDRY</a:t>
            </a:r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551AEFDE-2797-3F88-D63B-8DE43433DEDD}"/>
              </a:ext>
            </a:extLst>
          </p:cNvPr>
          <p:cNvGrpSpPr/>
          <p:nvPr/>
        </p:nvGrpSpPr>
        <p:grpSpPr>
          <a:xfrm>
            <a:off x="527294" y="1318582"/>
            <a:ext cx="2073620" cy="1335842"/>
            <a:chOff x="3101068" y="108308"/>
            <a:chExt cx="1958006" cy="1335842"/>
          </a:xfrm>
        </p:grpSpPr>
        <p:sp>
          <p:nvSpPr>
            <p:cNvPr id="18" name="Rectangle à coins arrondis 87">
              <a:extLst>
                <a:ext uri="{FF2B5EF4-FFF2-40B4-BE49-F238E27FC236}">
                  <a16:creationId xmlns:a16="http://schemas.microsoft.com/office/drawing/2014/main" id="{83FA9CA7-21B5-DBFD-3A41-122B9F108656}"/>
                </a:ext>
              </a:extLst>
            </p:cNvPr>
            <p:cNvSpPr/>
            <p:nvPr/>
          </p:nvSpPr>
          <p:spPr>
            <a:xfrm>
              <a:off x="3101068" y="938857"/>
              <a:ext cx="1958006" cy="505293"/>
            </a:xfrm>
            <a:prstGeom prst="roundRect">
              <a:avLst/>
            </a:prstGeom>
            <a:solidFill>
              <a:schemeClr val="lt1">
                <a:alpha val="7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050" b="1" dirty="0"/>
                <a:t>Claude BATTUZ</a:t>
              </a:r>
            </a:p>
            <a:p>
              <a:pPr algn="ctr"/>
              <a:r>
                <a:rPr lang="fr-FR" sz="1050" b="1" dirty="0"/>
                <a:t>Directeur </a:t>
              </a:r>
            </a:p>
            <a:p>
              <a:pPr algn="ctr"/>
              <a:r>
                <a:rPr lang="fr-FR" sz="1050" b="1" dirty="0"/>
                <a:t>des Services Techniques</a:t>
              </a: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7C80BD0F-E0CF-238C-20A2-FB37DA346041}"/>
                </a:ext>
              </a:extLst>
            </p:cNvPr>
            <p:cNvSpPr txBox="1"/>
            <p:nvPr/>
          </p:nvSpPr>
          <p:spPr>
            <a:xfrm>
              <a:off x="3863429" y="108308"/>
              <a:ext cx="109167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fr-FR" sz="900" dirty="0"/>
            </a:p>
          </p:txBody>
        </p:sp>
      </p:grp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4618D22-C44C-A314-3671-7D99B6568DDA}"/>
              </a:ext>
            </a:extLst>
          </p:cNvPr>
          <p:cNvCxnSpPr>
            <a:cxnSpLocks/>
          </p:cNvCxnSpPr>
          <p:nvPr/>
        </p:nvCxnSpPr>
        <p:spPr>
          <a:xfrm flipH="1" flipV="1">
            <a:off x="2098693" y="2706138"/>
            <a:ext cx="196592" cy="53104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tangle à coins arrondis 89">
            <a:extLst>
              <a:ext uri="{FF2B5EF4-FFF2-40B4-BE49-F238E27FC236}">
                <a16:creationId xmlns:a16="http://schemas.microsoft.com/office/drawing/2014/main" id="{73AD6B25-1E77-42CD-08E0-036EB818AE2A}"/>
              </a:ext>
            </a:extLst>
          </p:cNvPr>
          <p:cNvSpPr/>
          <p:nvPr/>
        </p:nvSpPr>
        <p:spPr>
          <a:xfrm>
            <a:off x="1053044" y="956286"/>
            <a:ext cx="1155221" cy="638473"/>
          </a:xfrm>
          <a:prstGeom prst="roundRect">
            <a:avLst/>
          </a:prstGeom>
          <a:solidFill>
            <a:schemeClr val="lt1">
              <a:alpha val="70000"/>
            </a:schemeClr>
          </a:solidFill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1050" b="1" dirty="0"/>
              <a:t>Fabrice QUEY</a:t>
            </a:r>
          </a:p>
          <a:p>
            <a:pPr algn="ctr"/>
            <a:r>
              <a:rPr lang="fr-FR" sz="1050" b="1" dirty="0"/>
              <a:t>Adjoint </a:t>
            </a:r>
          </a:p>
          <a:p>
            <a:pPr algn="ctr"/>
            <a:r>
              <a:rPr lang="fr-FR" sz="1050" b="1" dirty="0"/>
              <a:t>aux Travaux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E232338-1D8B-02D6-377D-89ED5D3EBFA4}"/>
              </a:ext>
            </a:extLst>
          </p:cNvPr>
          <p:cNvSpPr txBox="1"/>
          <p:nvPr/>
        </p:nvSpPr>
        <p:spPr>
          <a:xfrm>
            <a:off x="2543393" y="1617853"/>
            <a:ext cx="1156131" cy="445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900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DACE90C-CD66-65E9-6AD9-995525A32153}"/>
              </a:ext>
            </a:extLst>
          </p:cNvPr>
          <p:cNvCxnSpPr>
            <a:cxnSpLocks/>
          </p:cNvCxnSpPr>
          <p:nvPr/>
        </p:nvCxnSpPr>
        <p:spPr>
          <a:xfrm flipV="1">
            <a:off x="2318598" y="457828"/>
            <a:ext cx="1273167" cy="58928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3A93DB0D-6833-356D-38E9-530E0C864759}"/>
              </a:ext>
            </a:extLst>
          </p:cNvPr>
          <p:cNvCxnSpPr>
            <a:cxnSpLocks/>
          </p:cNvCxnSpPr>
          <p:nvPr/>
        </p:nvCxnSpPr>
        <p:spPr>
          <a:xfrm flipV="1">
            <a:off x="1638953" y="1646967"/>
            <a:ext cx="0" cy="2024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54AE1B9B-32AC-5BF4-83DB-3A846F990B3E}"/>
              </a:ext>
            </a:extLst>
          </p:cNvPr>
          <p:cNvSpPr txBox="1"/>
          <p:nvPr/>
        </p:nvSpPr>
        <p:spPr>
          <a:xfrm>
            <a:off x="6413797" y="141565"/>
            <a:ext cx="28531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ORGANIGRAMME DES SERVICES</a:t>
            </a:r>
          </a:p>
          <a:p>
            <a:r>
              <a:rPr lang="fr-FR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Octobre 2025</a:t>
            </a:r>
          </a:p>
        </p:txBody>
      </p:sp>
      <p:sp>
        <p:nvSpPr>
          <p:cNvPr id="11" name="Rectangle à coins arrondis 89">
            <a:extLst>
              <a:ext uri="{FF2B5EF4-FFF2-40B4-BE49-F238E27FC236}">
                <a16:creationId xmlns:a16="http://schemas.microsoft.com/office/drawing/2014/main" id="{542722DC-EDCB-141F-EC0E-5FDB8DDC4667}"/>
              </a:ext>
            </a:extLst>
          </p:cNvPr>
          <p:cNvSpPr/>
          <p:nvPr/>
        </p:nvSpPr>
        <p:spPr>
          <a:xfrm>
            <a:off x="226302" y="6073620"/>
            <a:ext cx="1152128" cy="408623"/>
          </a:xfrm>
          <a:prstGeom prst="roundRect">
            <a:avLst/>
          </a:prstGeom>
          <a:solidFill>
            <a:schemeClr val="lt1">
              <a:alpha val="70000"/>
            </a:schemeClr>
          </a:solidFill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900" b="1" dirty="0"/>
              <a:t>Jeunes saisonniers</a:t>
            </a:r>
          </a:p>
          <a:p>
            <a:pPr algn="ctr"/>
            <a:r>
              <a:rPr lang="fr-FR" sz="900" dirty="0"/>
              <a:t>Saisons été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565C623-6E6D-CB69-65D9-ABAB482515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69" y="107054"/>
            <a:ext cx="1830933" cy="717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79938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</TotalTime>
  <Words>218</Words>
  <Application>Microsoft Office PowerPoint</Application>
  <PresentationFormat>Affichage à l'écran (4:3)</PresentationFormat>
  <Paragraphs>110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Emmanuelle YOUINOU</dc:creator>
  <cp:lastModifiedBy>Nathalie HERVO - MAIRE DE LANDRY</cp:lastModifiedBy>
  <cp:revision>199</cp:revision>
  <cp:lastPrinted>2023-04-17T08:32:41Z</cp:lastPrinted>
  <dcterms:created xsi:type="dcterms:W3CDTF">2014-10-07T10:04:50Z</dcterms:created>
  <dcterms:modified xsi:type="dcterms:W3CDTF">2025-10-21T09:45:18Z</dcterms:modified>
</cp:coreProperties>
</file>