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FFFF66"/>
    <a:srgbClr val="558ED5"/>
    <a:srgbClr val="7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1" autoAdjust="0"/>
    <p:restoredTop sz="98621" autoAdjust="0"/>
  </p:normalViewPr>
  <p:slideViewPr>
    <p:cSldViewPr>
      <p:cViewPr varScale="1">
        <p:scale>
          <a:sx n="107" d="100"/>
          <a:sy n="107" d="100"/>
        </p:scale>
        <p:origin x="24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EB600-6C8C-40E0-B7D3-C6FF21F464A6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38C71-F01A-495C-8F3F-77504F01274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16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38C71-F01A-495C-8F3F-77504F01274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2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4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77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40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83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0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28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4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1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31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4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B550-6A2A-4CE7-A1DF-A28582D20D6E}" type="datetimeFigureOut">
              <a:rPr lang="fr-FR" smtClean="0"/>
              <a:pPr/>
              <a:t>21/04/2023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78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7524328" y="2204864"/>
            <a:ext cx="1292145" cy="2609322"/>
          </a:xfrm>
          <a:prstGeom prst="rect">
            <a:avLst/>
          </a:prstGeom>
          <a:solidFill>
            <a:schemeClr val="bg2">
              <a:lumMod val="90000"/>
              <a:alpha val="3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/>
          <p:cNvSpPr/>
          <p:nvPr/>
        </p:nvSpPr>
        <p:spPr>
          <a:xfrm>
            <a:off x="6011735" y="4867419"/>
            <a:ext cx="1339489" cy="1703850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23569" y="3685549"/>
            <a:ext cx="1368152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/>
          </a:p>
          <a:p>
            <a:pPr algn="ctr"/>
            <a:endParaRPr lang="fr-FR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3321041" y="169150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3"/>
                </a:solidFill>
              </a:rPr>
              <a:t>Administratif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93287" y="2267411"/>
            <a:ext cx="1287008" cy="2063456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Rectangle 105"/>
          <p:cNvSpPr/>
          <p:nvPr/>
        </p:nvSpPr>
        <p:spPr>
          <a:xfrm>
            <a:off x="4572001" y="2276872"/>
            <a:ext cx="1296144" cy="4304720"/>
          </a:xfrm>
          <a:prstGeom prst="rect">
            <a:avLst/>
          </a:prstGeom>
          <a:solidFill>
            <a:schemeClr val="accent2">
              <a:lumMod val="20000"/>
              <a:lumOff val="80000"/>
              <a:alpha val="3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29895" y="2276872"/>
            <a:ext cx="1512168" cy="4320480"/>
          </a:xfrm>
          <a:prstGeom prst="rect">
            <a:avLst/>
          </a:prstGeom>
          <a:solidFill>
            <a:schemeClr val="accent3">
              <a:lumMod val="20000"/>
              <a:lumOff val="80000"/>
              <a:alpha val="3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342971" y="3404796"/>
            <a:ext cx="11326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u="sng" dirty="0">
                <a:solidFill>
                  <a:srgbClr val="FF0000"/>
                </a:solidFill>
              </a:rPr>
              <a:t>Secteur LANDRY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3203848" y="5945375"/>
            <a:ext cx="1080120" cy="578882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Audrey GRAF</a:t>
            </a:r>
          </a:p>
          <a:p>
            <a:pPr algn="ctr"/>
            <a:r>
              <a:rPr lang="fr-FR" sz="900" dirty="0"/>
              <a:t>Agence Postale </a:t>
            </a:r>
          </a:p>
          <a:p>
            <a:pPr algn="ctr"/>
            <a:r>
              <a:rPr lang="fr-FR" sz="900" dirty="0"/>
              <a:t>Secrétariat ST</a:t>
            </a:r>
          </a:p>
        </p:txBody>
      </p:sp>
      <p:sp>
        <p:nvSpPr>
          <p:cNvPr id="76" name="ZoneTexte 75"/>
          <p:cNvSpPr txBox="1"/>
          <p:nvPr/>
        </p:nvSpPr>
        <p:spPr>
          <a:xfrm flipV="1">
            <a:off x="251520" y="2780927"/>
            <a:ext cx="1232353" cy="230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grpSp>
        <p:nvGrpSpPr>
          <p:cNvPr id="84" name="Groupe 83"/>
          <p:cNvGrpSpPr/>
          <p:nvPr/>
        </p:nvGrpSpPr>
        <p:grpSpPr>
          <a:xfrm>
            <a:off x="191471" y="3848659"/>
            <a:ext cx="1228138" cy="611620"/>
            <a:chOff x="3863429" y="108308"/>
            <a:chExt cx="1159663" cy="611620"/>
          </a:xfrm>
        </p:grpSpPr>
        <p:sp>
          <p:nvSpPr>
            <p:cNvPr id="88" name="Rectangle à coins arrondis 87"/>
            <p:cNvSpPr/>
            <p:nvPr/>
          </p:nvSpPr>
          <p:spPr>
            <a:xfrm>
              <a:off x="3890424" y="147641"/>
              <a:ext cx="1132668" cy="572287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/>
                <a:t>Fabrice PERES</a:t>
              </a:r>
            </a:p>
            <a:p>
              <a:pPr algn="ctr"/>
              <a:r>
                <a:rPr lang="fr-FR" sz="1000" b="1" u="sng" dirty="0"/>
                <a:t>Responsable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sp>
        <p:nvSpPr>
          <p:cNvPr id="98" name="Rectangle à coins arrondis 97"/>
          <p:cNvSpPr/>
          <p:nvPr/>
        </p:nvSpPr>
        <p:spPr>
          <a:xfrm>
            <a:off x="3050696" y="2322208"/>
            <a:ext cx="1368152" cy="1379101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Ghislaine RAISIN</a:t>
            </a:r>
            <a:endParaRPr lang="fr-FR" sz="1000" dirty="0"/>
          </a:p>
          <a:p>
            <a:pPr algn="ctr"/>
            <a:r>
              <a:rPr lang="fr-FR" sz="800" dirty="0"/>
              <a:t>Agent d’accueil</a:t>
            </a:r>
          </a:p>
          <a:p>
            <a:pPr algn="ctr"/>
            <a:r>
              <a:rPr lang="fr-FR" sz="800" dirty="0"/>
              <a:t>Urbanisme  - Foncier</a:t>
            </a:r>
          </a:p>
          <a:p>
            <a:pPr algn="ctr"/>
            <a:r>
              <a:rPr lang="fr-FR" sz="800" dirty="0"/>
              <a:t>Etat civil</a:t>
            </a:r>
          </a:p>
          <a:p>
            <a:pPr algn="ctr"/>
            <a:r>
              <a:rPr lang="fr-FR" sz="800" dirty="0"/>
              <a:t>Elections</a:t>
            </a:r>
          </a:p>
          <a:p>
            <a:pPr algn="ctr"/>
            <a:r>
              <a:rPr lang="fr-FR" sz="800" dirty="0"/>
              <a:t>Affaires scolaires et périscolaire</a:t>
            </a:r>
          </a:p>
          <a:p>
            <a:pPr algn="ctr"/>
            <a:r>
              <a:rPr lang="fr-FR" sz="800" dirty="0"/>
              <a:t>Gestion des Commandes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Gestion du SPANC</a:t>
            </a:r>
          </a:p>
        </p:txBody>
      </p:sp>
      <p:sp useBgFill="1">
        <p:nvSpPr>
          <p:cNvPr id="103" name="Rectangle à coins arrondis 102"/>
          <p:cNvSpPr/>
          <p:nvPr/>
        </p:nvSpPr>
        <p:spPr>
          <a:xfrm>
            <a:off x="4627733" y="2443097"/>
            <a:ext cx="1185722" cy="578882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Nathalie </a:t>
            </a:r>
          </a:p>
          <a:p>
            <a:pPr algn="ctr"/>
            <a:r>
              <a:rPr lang="fr-FR" sz="1000" b="1" dirty="0"/>
              <a:t>GUELPA BONARO </a:t>
            </a:r>
          </a:p>
          <a:p>
            <a:pPr algn="ctr"/>
            <a:r>
              <a:rPr lang="fr-FR" sz="800" dirty="0"/>
              <a:t>ATSEM</a:t>
            </a:r>
            <a:r>
              <a:rPr lang="fr-FR" sz="800" b="1" dirty="0"/>
              <a:t> </a:t>
            </a:r>
          </a:p>
        </p:txBody>
      </p:sp>
      <p:sp>
        <p:nvSpPr>
          <p:cNvPr id="113" name="Rectangle à coins arrondis 112"/>
          <p:cNvSpPr/>
          <p:nvPr/>
        </p:nvSpPr>
        <p:spPr>
          <a:xfrm>
            <a:off x="4634872" y="3219610"/>
            <a:ext cx="1152128" cy="408623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 err="1"/>
              <a:t>Carinne</a:t>
            </a:r>
            <a:r>
              <a:rPr lang="fr-FR" sz="1000" b="1" dirty="0"/>
              <a:t> BORDET</a:t>
            </a:r>
          </a:p>
          <a:p>
            <a:pPr algn="ctr"/>
            <a:r>
              <a:rPr lang="fr-FR" sz="800" dirty="0"/>
              <a:t>ATSEM</a:t>
            </a:r>
          </a:p>
        </p:txBody>
      </p:sp>
      <p:sp>
        <p:nvSpPr>
          <p:cNvPr id="119" name="Rectangle à coins arrondis 118"/>
          <p:cNvSpPr/>
          <p:nvPr/>
        </p:nvSpPr>
        <p:spPr>
          <a:xfrm>
            <a:off x="3058499" y="3754672"/>
            <a:ext cx="1335385" cy="1345049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Corinne SALERNO </a:t>
            </a:r>
          </a:p>
          <a:p>
            <a:pPr algn="ctr"/>
            <a:r>
              <a:rPr lang="fr-FR" sz="900" dirty="0"/>
              <a:t>Secrétariat  AFU</a:t>
            </a:r>
          </a:p>
          <a:p>
            <a:pPr algn="ctr"/>
            <a:r>
              <a:rPr lang="fr-FR" sz="900" dirty="0"/>
              <a:t>Gestion Eau et assainissement</a:t>
            </a:r>
          </a:p>
          <a:p>
            <a:pPr algn="ctr"/>
            <a:r>
              <a:rPr lang="fr-FR" sz="900" dirty="0"/>
              <a:t>Gestion des bâtiments publics</a:t>
            </a:r>
          </a:p>
          <a:p>
            <a:pPr algn="ctr"/>
            <a:r>
              <a:rPr lang="fr-FR" sz="900" dirty="0"/>
              <a:t>Gestion des salles communales</a:t>
            </a:r>
          </a:p>
        </p:txBody>
      </p:sp>
      <p:grpSp>
        <p:nvGrpSpPr>
          <p:cNvPr id="194" name="Groupe 193"/>
          <p:cNvGrpSpPr/>
          <p:nvPr/>
        </p:nvGrpSpPr>
        <p:grpSpPr>
          <a:xfrm>
            <a:off x="6076742" y="3294187"/>
            <a:ext cx="1252820" cy="926592"/>
            <a:chOff x="4184375" y="565989"/>
            <a:chExt cx="1285275" cy="521197"/>
          </a:xfrm>
        </p:grpSpPr>
        <p:sp>
          <p:nvSpPr>
            <p:cNvPr id="198" name="Rectangle à coins arrondis 197"/>
            <p:cNvSpPr/>
            <p:nvPr/>
          </p:nvSpPr>
          <p:spPr>
            <a:xfrm>
              <a:off x="4285067" y="565989"/>
              <a:ext cx="1132668" cy="521197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DDDDDD"/>
                </a:solidFill>
              </a:endParaRP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4184375" y="565989"/>
              <a:ext cx="1285275" cy="3808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Eglise</a:t>
              </a:r>
            </a:p>
            <a:p>
              <a:pPr algn="ctr"/>
              <a:r>
                <a:rPr lang="fr-FR" sz="1000" b="1" dirty="0"/>
                <a:t>Colette RONC</a:t>
              </a:r>
            </a:p>
            <a:p>
              <a:pPr algn="ctr"/>
              <a:r>
                <a:rPr lang="fr-FR" sz="900" dirty="0"/>
                <a:t>Agent d’accueil</a:t>
              </a:r>
            </a:p>
            <a:p>
              <a:pPr algn="ctr"/>
              <a:r>
                <a:rPr lang="fr-FR" sz="900" dirty="0"/>
                <a:t>Saisons été</a:t>
              </a:r>
            </a:p>
          </p:txBody>
        </p:sp>
      </p:grpSp>
      <p:sp>
        <p:nvSpPr>
          <p:cNvPr id="7" name="Rectangle à coins arrondis 6"/>
          <p:cNvSpPr/>
          <p:nvPr/>
        </p:nvSpPr>
        <p:spPr>
          <a:xfrm>
            <a:off x="3885587" y="714099"/>
            <a:ext cx="1654605" cy="442674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Nathalie HERVO</a:t>
            </a:r>
          </a:p>
          <a:p>
            <a:pPr algn="ctr"/>
            <a:r>
              <a:rPr lang="fr-FR" sz="1000" b="1" dirty="0"/>
              <a:t>Secrétaire Générale</a:t>
            </a:r>
          </a:p>
        </p:txBody>
      </p:sp>
      <p:sp>
        <p:nvSpPr>
          <p:cNvPr id="253" name="ZoneTexte 252"/>
          <p:cNvSpPr txBox="1"/>
          <p:nvPr/>
        </p:nvSpPr>
        <p:spPr>
          <a:xfrm>
            <a:off x="7563332" y="2340788"/>
            <a:ext cx="1158009" cy="7848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Nicolas BIRET</a:t>
            </a:r>
          </a:p>
          <a:p>
            <a:pPr algn="ctr"/>
            <a:r>
              <a:rPr lang="fr-FR" sz="900" dirty="0"/>
              <a:t>Agent technique</a:t>
            </a:r>
          </a:p>
          <a:p>
            <a:pPr algn="ctr"/>
            <a:r>
              <a:rPr lang="fr-FR" sz="900" dirty="0"/>
              <a:t>Gestion du bâtiment saisonnier de l’Adret</a:t>
            </a:r>
          </a:p>
          <a:p>
            <a:pPr algn="ctr"/>
            <a:r>
              <a:rPr lang="fr-FR" sz="900" dirty="0" err="1"/>
              <a:t>Vallndry</a:t>
            </a:r>
            <a:endParaRPr lang="fr-FR" sz="900" dirty="0"/>
          </a:p>
        </p:txBody>
      </p:sp>
      <p:sp>
        <p:nvSpPr>
          <p:cNvPr id="308" name="Espace réservé du pied de page 307"/>
          <p:cNvSpPr>
            <a:spLocks noGrp="1"/>
          </p:cNvSpPr>
          <p:nvPr>
            <p:ph type="ftr" sz="quarter" idx="11"/>
          </p:nvPr>
        </p:nvSpPr>
        <p:spPr>
          <a:xfrm>
            <a:off x="253034" y="54550"/>
            <a:ext cx="4381837" cy="636454"/>
          </a:xfrm>
        </p:spPr>
        <p:txBody>
          <a:bodyPr/>
          <a:lstStyle/>
          <a:p>
            <a:endParaRPr lang="fr-FR" sz="1050" b="1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9402" y="1684712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6"/>
                </a:solidFill>
              </a:rPr>
              <a:t>Techniques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5976656" y="1646967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1"/>
                </a:solidFill>
              </a:rPr>
              <a:t>     Cinéma/ Eglise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4418848" y="162064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accent2"/>
                </a:solidFill>
              </a:rPr>
              <a:t>Ecole-Garderie-Cantine      Entretien bâtiments</a:t>
            </a:r>
          </a:p>
        </p:txBody>
      </p:sp>
      <p:cxnSp>
        <p:nvCxnSpPr>
          <p:cNvPr id="249" name="Connecteur droit 248"/>
          <p:cNvCxnSpPr/>
          <p:nvPr/>
        </p:nvCxnSpPr>
        <p:spPr>
          <a:xfrm>
            <a:off x="298817" y="6692618"/>
            <a:ext cx="4393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0" name="ZoneTexte 249"/>
          <p:cNvSpPr txBox="1"/>
          <p:nvPr/>
        </p:nvSpPr>
        <p:spPr>
          <a:xfrm>
            <a:off x="756744" y="6554119"/>
            <a:ext cx="1712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Lien hiérarchique</a:t>
            </a:r>
          </a:p>
        </p:txBody>
      </p:sp>
      <p:sp>
        <p:nvSpPr>
          <p:cNvPr id="127" name="Rectangle à coins arrondis 126"/>
          <p:cNvSpPr/>
          <p:nvPr/>
        </p:nvSpPr>
        <p:spPr>
          <a:xfrm>
            <a:off x="3707905" y="108080"/>
            <a:ext cx="2016224" cy="442674"/>
          </a:xfrm>
          <a:prstGeom prst="roundRect">
            <a:avLst/>
          </a:prstGeom>
          <a:solidFill>
            <a:schemeClr val="bg2">
              <a:lumMod val="75000"/>
              <a:alpha val="7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Thierry MARCHAND MAILLET</a:t>
            </a:r>
          </a:p>
          <a:p>
            <a:pPr algn="ctr"/>
            <a:r>
              <a:rPr lang="fr-FR" sz="1000" b="1" dirty="0"/>
              <a:t>Maire </a:t>
            </a:r>
          </a:p>
        </p:txBody>
      </p:sp>
      <p:grpSp>
        <p:nvGrpSpPr>
          <p:cNvPr id="129" name="Groupe 128"/>
          <p:cNvGrpSpPr/>
          <p:nvPr/>
        </p:nvGrpSpPr>
        <p:grpSpPr>
          <a:xfrm>
            <a:off x="182998" y="4655555"/>
            <a:ext cx="1224136" cy="730164"/>
            <a:chOff x="3787137" y="333746"/>
            <a:chExt cx="1285210" cy="490557"/>
          </a:xfrm>
        </p:grpSpPr>
        <p:sp>
          <p:nvSpPr>
            <p:cNvPr id="130" name="Rectangle à coins arrondis 129"/>
            <p:cNvSpPr/>
            <p:nvPr/>
          </p:nvSpPr>
          <p:spPr>
            <a:xfrm>
              <a:off x="3832600" y="378397"/>
              <a:ext cx="1209609" cy="445906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3787137" y="333746"/>
              <a:ext cx="1285210" cy="434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b="1" dirty="0"/>
            </a:p>
            <a:p>
              <a:r>
                <a:rPr lang="fr-FR" sz="900" b="1" dirty="0"/>
                <a:t>      Franck PIERDET</a:t>
              </a:r>
            </a:p>
            <a:p>
              <a:r>
                <a:rPr lang="fr-FR" sz="900" b="1" dirty="0"/>
                <a:t>     Thierry BUTHOD</a:t>
              </a:r>
            </a:p>
            <a:p>
              <a:r>
                <a:rPr lang="fr-FR" sz="900" dirty="0"/>
                <a:t>    Agents techniques </a:t>
              </a:r>
            </a:p>
          </p:txBody>
        </p:sp>
      </p:grpSp>
      <p:cxnSp>
        <p:nvCxnSpPr>
          <p:cNvPr id="133" name="Connecteur droit 132"/>
          <p:cNvCxnSpPr>
            <a:stCxn id="127" idx="2"/>
            <a:endCxn id="7" idx="0"/>
          </p:cNvCxnSpPr>
          <p:nvPr/>
        </p:nvCxnSpPr>
        <p:spPr>
          <a:xfrm flipH="1">
            <a:off x="4712890" y="550754"/>
            <a:ext cx="3127" cy="1633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>
            <a:cxnSpLocks/>
          </p:cNvCxnSpPr>
          <p:nvPr/>
        </p:nvCxnSpPr>
        <p:spPr>
          <a:xfrm flipH="1">
            <a:off x="3884115" y="1207050"/>
            <a:ext cx="146609" cy="4638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cxnSpLocks/>
          </p:cNvCxnSpPr>
          <p:nvPr/>
        </p:nvCxnSpPr>
        <p:spPr>
          <a:xfrm flipV="1">
            <a:off x="1409648" y="2564504"/>
            <a:ext cx="354057" cy="6875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>
            <a:off x="5656332" y="959079"/>
            <a:ext cx="779500" cy="7190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>
          <a:xfrm>
            <a:off x="5611769" y="917357"/>
            <a:ext cx="2228614" cy="179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138"/>
          <p:cNvCxnSpPr>
            <a:cxnSpLocks/>
          </p:cNvCxnSpPr>
          <p:nvPr/>
        </p:nvCxnSpPr>
        <p:spPr>
          <a:xfrm>
            <a:off x="7840383" y="931776"/>
            <a:ext cx="270221" cy="6906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tangle à coins arrondis 139"/>
          <p:cNvSpPr/>
          <p:nvPr/>
        </p:nvSpPr>
        <p:spPr>
          <a:xfrm>
            <a:off x="6084168" y="5145417"/>
            <a:ext cx="1237968" cy="1055608"/>
          </a:xfrm>
          <a:prstGeom prst="roundRect">
            <a:avLst/>
          </a:prstGeom>
          <a:noFill/>
          <a:ln>
            <a:noFill/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Camille DUPRÉ</a:t>
            </a:r>
          </a:p>
          <a:p>
            <a:pPr algn="ctr"/>
            <a:r>
              <a:rPr lang="fr-FR" sz="1000" b="1" dirty="0"/>
              <a:t>Directrice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b="1" dirty="0"/>
              <a:t>Animatrices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dirty="0"/>
              <a:t>Saisons hiver</a:t>
            </a:r>
          </a:p>
        </p:txBody>
      </p:sp>
      <p:cxnSp>
        <p:nvCxnSpPr>
          <p:cNvPr id="142" name="Connecteur droit 141"/>
          <p:cNvCxnSpPr>
            <a:cxnSpLocks/>
          </p:cNvCxnSpPr>
          <p:nvPr/>
        </p:nvCxnSpPr>
        <p:spPr>
          <a:xfrm flipH="1">
            <a:off x="2663788" y="1131449"/>
            <a:ext cx="1080120" cy="7565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à coins arrondis 89"/>
          <p:cNvSpPr/>
          <p:nvPr/>
        </p:nvSpPr>
        <p:spPr>
          <a:xfrm>
            <a:off x="206948" y="5673221"/>
            <a:ext cx="1152128" cy="40862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Vanessa FAVRE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3138431" y="5164450"/>
            <a:ext cx="1194222" cy="749141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Monique COLLOMB</a:t>
            </a:r>
          </a:p>
          <a:p>
            <a:pPr algn="ctr"/>
            <a:r>
              <a:rPr lang="fr-FR" sz="900" dirty="0"/>
              <a:t>Comptabilité</a:t>
            </a:r>
          </a:p>
          <a:p>
            <a:pPr algn="ctr"/>
            <a:r>
              <a:rPr lang="fr-FR" sz="900" dirty="0"/>
              <a:t>Paye</a:t>
            </a:r>
          </a:p>
        </p:txBody>
      </p:sp>
      <p:sp>
        <p:nvSpPr>
          <p:cNvPr id="95" name="Rectangle à coins arrondis 94"/>
          <p:cNvSpPr/>
          <p:nvPr/>
        </p:nvSpPr>
        <p:spPr>
          <a:xfrm>
            <a:off x="4638644" y="4644299"/>
            <a:ext cx="1162856" cy="749141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Lynda ENAUD PARANTEAU</a:t>
            </a:r>
          </a:p>
          <a:p>
            <a:pPr algn="ctr"/>
            <a:r>
              <a:rPr lang="fr-FR" sz="900" dirty="0"/>
              <a:t>Agent de restauration</a:t>
            </a:r>
          </a:p>
        </p:txBody>
      </p:sp>
      <p:grpSp>
        <p:nvGrpSpPr>
          <p:cNvPr id="96" name="Groupe 95"/>
          <p:cNvGrpSpPr/>
          <p:nvPr/>
        </p:nvGrpSpPr>
        <p:grpSpPr>
          <a:xfrm>
            <a:off x="6110236" y="2360753"/>
            <a:ext cx="1285275" cy="815608"/>
            <a:chOff x="3718460" y="-600248"/>
            <a:chExt cx="1285275" cy="530236"/>
          </a:xfrm>
        </p:grpSpPr>
        <p:sp>
          <p:nvSpPr>
            <p:cNvPr id="97" name="Rectangle à coins arrondis 96"/>
            <p:cNvSpPr/>
            <p:nvPr/>
          </p:nvSpPr>
          <p:spPr>
            <a:xfrm>
              <a:off x="3783860" y="-596940"/>
              <a:ext cx="1132668" cy="509135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3718460" y="-600248"/>
              <a:ext cx="1285275" cy="530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Cinéma</a:t>
              </a:r>
            </a:p>
            <a:p>
              <a:pPr algn="ctr"/>
              <a:r>
                <a:rPr lang="fr-FR" sz="1000" b="1" dirty="0"/>
                <a:t>Michel BELLANGER</a:t>
              </a:r>
            </a:p>
            <a:p>
              <a:pPr algn="ctr"/>
              <a:r>
                <a:rPr lang="fr-FR" sz="900" dirty="0"/>
                <a:t>Projectionniste</a:t>
              </a:r>
            </a:p>
            <a:p>
              <a:pPr algn="ctr"/>
              <a:r>
                <a:rPr lang="fr-FR" sz="900" dirty="0"/>
                <a:t>Vallandry</a:t>
              </a:r>
            </a:p>
            <a:p>
              <a:pPr algn="ctr"/>
              <a:r>
                <a:rPr lang="fr-FR" sz="900" dirty="0"/>
                <a:t>Saisons été et hiver</a:t>
              </a:r>
            </a:p>
          </p:txBody>
        </p:sp>
      </p:grpSp>
      <p:sp>
        <p:nvSpPr>
          <p:cNvPr id="108" name="ZoneTexte 107"/>
          <p:cNvSpPr txBox="1"/>
          <p:nvPr/>
        </p:nvSpPr>
        <p:spPr>
          <a:xfrm>
            <a:off x="5868144" y="4221088"/>
            <a:ext cx="1696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>
              <a:solidFill>
                <a:srgbClr val="7030A0"/>
              </a:solidFill>
            </a:endParaRPr>
          </a:p>
          <a:p>
            <a:r>
              <a:rPr lang="fr-FR" sz="1200" b="1" dirty="0">
                <a:solidFill>
                  <a:srgbClr val="7030A0"/>
                </a:solidFill>
              </a:rPr>
              <a:t>   Garderie Saisonnière</a:t>
            </a:r>
          </a:p>
          <a:p>
            <a:r>
              <a:rPr lang="fr-FR" sz="1200" b="1" dirty="0">
                <a:solidFill>
                  <a:srgbClr val="7030A0"/>
                </a:solidFill>
              </a:rPr>
              <a:t>            </a:t>
            </a:r>
            <a:r>
              <a:rPr lang="fr-FR" sz="1200" b="1" dirty="0" err="1">
                <a:solidFill>
                  <a:srgbClr val="7030A0"/>
                </a:solidFill>
              </a:rPr>
              <a:t>Vallandry</a:t>
            </a:r>
            <a:endParaRPr lang="fr-FR" sz="1200" b="1" dirty="0">
              <a:solidFill>
                <a:srgbClr val="7030A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401163" y="1678085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2">
                    <a:lumMod val="50000"/>
                  </a:schemeClr>
                </a:solidFill>
              </a:rPr>
              <a:t>           C.C.A.S</a:t>
            </a:r>
          </a:p>
        </p:txBody>
      </p:sp>
      <p:sp>
        <p:nvSpPr>
          <p:cNvPr id="112" name="Rectangle à coins arrondis 111"/>
          <p:cNvSpPr/>
          <p:nvPr/>
        </p:nvSpPr>
        <p:spPr>
          <a:xfrm>
            <a:off x="7596336" y="3465938"/>
            <a:ext cx="1152128" cy="130480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. Agents</a:t>
            </a:r>
          </a:p>
          <a:p>
            <a:pPr algn="ctr"/>
            <a:r>
              <a:rPr lang="fr-FR" sz="900" b="1" dirty="0"/>
              <a:t> de surveillance </a:t>
            </a:r>
          </a:p>
          <a:p>
            <a:pPr algn="ctr"/>
            <a:r>
              <a:rPr lang="fr-FR" sz="900" b="1" dirty="0"/>
              <a:t>de nuit</a:t>
            </a:r>
          </a:p>
          <a:p>
            <a:pPr algn="ctr"/>
            <a:r>
              <a:rPr lang="fr-FR" sz="900" b="1" dirty="0"/>
              <a:t>. Agent d’entretien</a:t>
            </a:r>
          </a:p>
          <a:p>
            <a:pPr algn="ctr"/>
            <a:r>
              <a:rPr lang="fr-FR" sz="900" dirty="0"/>
              <a:t>L’Adret /</a:t>
            </a:r>
            <a:r>
              <a:rPr lang="fr-FR" sz="900" dirty="0" err="1"/>
              <a:t>Vallandry</a:t>
            </a:r>
            <a:endParaRPr lang="fr-FR" sz="900" dirty="0"/>
          </a:p>
          <a:p>
            <a:pPr algn="ctr"/>
            <a:r>
              <a:rPr lang="fr-FR" sz="900" dirty="0"/>
              <a:t>Saisons été et hiver</a:t>
            </a:r>
          </a:p>
        </p:txBody>
      </p:sp>
      <p:cxnSp>
        <p:nvCxnSpPr>
          <p:cNvPr id="115" name="Connecteur droit 114"/>
          <p:cNvCxnSpPr>
            <a:cxnSpLocks/>
          </p:cNvCxnSpPr>
          <p:nvPr/>
        </p:nvCxnSpPr>
        <p:spPr>
          <a:xfrm>
            <a:off x="5169380" y="1229922"/>
            <a:ext cx="5139" cy="3671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455260" y="4841673"/>
            <a:ext cx="14401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FF0000"/>
                </a:solidFill>
              </a:rPr>
              <a:t>Police Municipale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520329" y="5157192"/>
            <a:ext cx="129614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Eric BROQUERE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Brigadier chef principal</a:t>
            </a:r>
          </a:p>
        </p:txBody>
      </p:sp>
      <p:sp>
        <p:nvSpPr>
          <p:cNvPr id="77" name="Rectangle à coins arrondis 76"/>
          <p:cNvSpPr/>
          <p:nvPr/>
        </p:nvSpPr>
        <p:spPr>
          <a:xfrm>
            <a:off x="7605437" y="2305177"/>
            <a:ext cx="1152128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Nicolas BIRET</a:t>
            </a:r>
          </a:p>
          <a:p>
            <a:pPr algn="ctr"/>
            <a:r>
              <a:rPr lang="fr-FR" sz="900" b="1" u="sng" dirty="0">
                <a:solidFill>
                  <a:schemeClr val="tx1"/>
                </a:solidFill>
              </a:rPr>
              <a:t>Responsable</a:t>
            </a:r>
            <a:r>
              <a:rPr lang="fr-FR" sz="900" dirty="0">
                <a:solidFill>
                  <a:schemeClr val="tx1"/>
                </a:solidFill>
              </a:rPr>
              <a:t> bâtiment saisonniers l’Adret</a:t>
            </a:r>
          </a:p>
          <a:p>
            <a:pPr algn="ctr"/>
            <a:r>
              <a:rPr lang="fr-FR" sz="900" dirty="0" err="1">
                <a:solidFill>
                  <a:schemeClr val="tx1"/>
                </a:solidFill>
              </a:rPr>
              <a:t>Vallandry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524328" y="5733256"/>
            <a:ext cx="129614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rgbClr val="002060"/>
                </a:solidFill>
              </a:rPr>
              <a:t>Navettes bus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495901" y="5982631"/>
            <a:ext cx="1296144" cy="55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Martine NAULET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Agent d’accueil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Saison hiver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32180" y="3691572"/>
            <a:ext cx="1296144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2" name="Rectangle à coins arrondis 101"/>
          <p:cNvSpPr/>
          <p:nvPr/>
        </p:nvSpPr>
        <p:spPr>
          <a:xfrm>
            <a:off x="1590440" y="3900598"/>
            <a:ext cx="1152128" cy="133918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Jérôme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CHEVALIER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       et 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  Pierre-Adam GIACHINO</a:t>
            </a:r>
          </a:p>
          <a:p>
            <a:pPr algn="ctr"/>
            <a:r>
              <a:rPr lang="fr-FR" sz="1000" b="1" u="sng" dirty="0">
                <a:solidFill>
                  <a:schemeClr val="tx1"/>
                </a:solidFill>
              </a:rPr>
              <a:t>Responsables</a:t>
            </a:r>
          </a:p>
          <a:p>
            <a:pPr algn="ctr"/>
            <a:endParaRPr lang="fr-FR" sz="1000" b="1" dirty="0">
              <a:solidFill>
                <a:srgbClr val="FF0000"/>
              </a:solidFill>
            </a:endParaRPr>
          </a:p>
        </p:txBody>
      </p:sp>
      <p:cxnSp>
        <p:nvCxnSpPr>
          <p:cNvPr id="116" name="Connecteur droit 115"/>
          <p:cNvCxnSpPr>
            <a:cxnSpLocks/>
          </p:cNvCxnSpPr>
          <p:nvPr/>
        </p:nvCxnSpPr>
        <p:spPr>
          <a:xfrm flipH="1">
            <a:off x="1197129" y="2533861"/>
            <a:ext cx="303289" cy="37906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8" name="Rectangle à coins arrondis 117"/>
          <p:cNvSpPr/>
          <p:nvPr/>
        </p:nvSpPr>
        <p:spPr>
          <a:xfrm>
            <a:off x="1566794" y="5291807"/>
            <a:ext cx="1152128" cy="11250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Rémy BERTHE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Davy GROGNET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Agents techniques </a:t>
            </a:r>
          </a:p>
        </p:txBody>
      </p:sp>
      <p:sp>
        <p:nvSpPr>
          <p:cNvPr id="3" name="Rectangle à coins arrondis 99">
            <a:extLst>
              <a:ext uri="{FF2B5EF4-FFF2-40B4-BE49-F238E27FC236}">
                <a16:creationId xmlns:a16="http://schemas.microsoft.com/office/drawing/2014/main" id="{D9703461-F3DE-4B42-A725-D4D0F6302C2E}"/>
              </a:ext>
            </a:extLst>
          </p:cNvPr>
          <p:cNvSpPr/>
          <p:nvPr/>
        </p:nvSpPr>
        <p:spPr>
          <a:xfrm>
            <a:off x="4650599" y="3820354"/>
            <a:ext cx="1162856" cy="578882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Aurélie SEGUI</a:t>
            </a:r>
          </a:p>
          <a:p>
            <a:pPr algn="ctr"/>
            <a:r>
              <a:rPr lang="fr-FR" sz="900" dirty="0"/>
              <a:t>Agent d’interclasse polyvalent</a:t>
            </a:r>
          </a:p>
        </p:txBody>
      </p:sp>
      <p:sp>
        <p:nvSpPr>
          <p:cNvPr id="4" name="Rectangle à coins arrondis 99">
            <a:extLst>
              <a:ext uri="{FF2B5EF4-FFF2-40B4-BE49-F238E27FC236}">
                <a16:creationId xmlns:a16="http://schemas.microsoft.com/office/drawing/2014/main" id="{F0213802-E480-4A1F-96AA-5E721476FFC7}"/>
              </a:ext>
            </a:extLst>
          </p:cNvPr>
          <p:cNvSpPr/>
          <p:nvPr/>
        </p:nvSpPr>
        <p:spPr>
          <a:xfrm>
            <a:off x="4650599" y="5510958"/>
            <a:ext cx="1162856" cy="9023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Marie-Laure RICHARD</a:t>
            </a:r>
            <a:endParaRPr lang="fr-FR" sz="1000" dirty="0"/>
          </a:p>
          <a:p>
            <a:pPr algn="ctr"/>
            <a:r>
              <a:rPr lang="fr-FR" sz="900" dirty="0"/>
              <a:t>Agent d’entretien des bâtiments communaux</a:t>
            </a:r>
          </a:p>
        </p:txBody>
      </p: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D9365AF7-7532-4F83-B516-8AB3CDCB4604}"/>
              </a:ext>
            </a:extLst>
          </p:cNvPr>
          <p:cNvGrpSpPr/>
          <p:nvPr/>
        </p:nvGrpSpPr>
        <p:grpSpPr>
          <a:xfrm>
            <a:off x="155848" y="1575284"/>
            <a:ext cx="1282892" cy="1796282"/>
            <a:chOff x="3743736" y="108308"/>
            <a:chExt cx="1211364" cy="1796282"/>
          </a:xfrm>
        </p:grpSpPr>
        <p:sp>
          <p:nvSpPr>
            <p:cNvPr id="68" name="Rectangle à coins arrondis 87">
              <a:extLst>
                <a:ext uri="{FF2B5EF4-FFF2-40B4-BE49-F238E27FC236}">
                  <a16:creationId xmlns:a16="http://schemas.microsoft.com/office/drawing/2014/main" id="{63A919CC-4786-4437-B78B-819DB4AE0113}"/>
                </a:ext>
              </a:extLst>
            </p:cNvPr>
            <p:cNvSpPr/>
            <p:nvPr/>
          </p:nvSpPr>
          <p:spPr>
            <a:xfrm>
              <a:off x="3743736" y="1156609"/>
              <a:ext cx="951905" cy="747981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000" b="1" dirty="0"/>
            </a:p>
            <a:p>
              <a:pPr algn="ctr"/>
              <a:r>
                <a:rPr lang="fr-FR" sz="1000" b="1" dirty="0"/>
                <a:t>Olivier MOUREU</a:t>
              </a:r>
            </a:p>
            <a:p>
              <a:pPr algn="ctr"/>
              <a:r>
                <a:rPr lang="fr-FR" sz="1000" dirty="0"/>
                <a:t>Chargé de projets</a:t>
              </a:r>
            </a:p>
            <a:p>
              <a:pPr algn="ctr"/>
              <a:r>
                <a:rPr lang="fr-FR" sz="800" b="1" i="1" dirty="0">
                  <a:solidFill>
                    <a:srgbClr val="0070C0"/>
                  </a:solidFill>
                </a:rPr>
                <a:t>50 % LANDRY</a:t>
              </a:r>
            </a:p>
            <a:p>
              <a:pPr algn="ctr"/>
              <a:endParaRPr lang="fr-FR" sz="1000" b="1" dirty="0"/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2E624193-A6CA-4BBC-95EB-231E290F2009}"/>
                </a:ext>
              </a:extLst>
            </p:cNvPr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314EAB9F-E54D-4F5C-C63B-1BCF050A16C7}"/>
              </a:ext>
            </a:extLst>
          </p:cNvPr>
          <p:cNvSpPr txBox="1"/>
          <p:nvPr/>
        </p:nvSpPr>
        <p:spPr>
          <a:xfrm>
            <a:off x="2418029" y="1464395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D7944F-912D-CB97-2808-A2B4E700D285}"/>
              </a:ext>
            </a:extLst>
          </p:cNvPr>
          <p:cNvSpPr txBox="1"/>
          <p:nvPr/>
        </p:nvSpPr>
        <p:spPr>
          <a:xfrm>
            <a:off x="1706342" y="3239435"/>
            <a:ext cx="1132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u="sng" dirty="0">
                <a:solidFill>
                  <a:srgbClr val="FF0000"/>
                </a:solidFill>
              </a:rPr>
              <a:t>Secteur VALLANDRY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51AEFDE-2797-3F88-D63B-8DE43433DEDD}"/>
              </a:ext>
            </a:extLst>
          </p:cNvPr>
          <p:cNvGrpSpPr/>
          <p:nvPr/>
        </p:nvGrpSpPr>
        <p:grpSpPr>
          <a:xfrm>
            <a:off x="527675" y="1130562"/>
            <a:ext cx="2073620" cy="1335842"/>
            <a:chOff x="3101068" y="108308"/>
            <a:chExt cx="1958006" cy="1335842"/>
          </a:xfrm>
        </p:grpSpPr>
        <p:sp>
          <p:nvSpPr>
            <p:cNvPr id="18" name="Rectangle à coins arrondis 87">
              <a:extLst>
                <a:ext uri="{FF2B5EF4-FFF2-40B4-BE49-F238E27FC236}">
                  <a16:creationId xmlns:a16="http://schemas.microsoft.com/office/drawing/2014/main" id="{83FA9CA7-21B5-DBFD-3A41-122B9F108656}"/>
                </a:ext>
              </a:extLst>
            </p:cNvPr>
            <p:cNvSpPr/>
            <p:nvPr/>
          </p:nvSpPr>
          <p:spPr>
            <a:xfrm>
              <a:off x="3101068" y="938857"/>
              <a:ext cx="1958006" cy="505293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/>
                <a:t> Claude BATTUZ</a:t>
              </a:r>
            </a:p>
            <a:p>
              <a:pPr algn="ctr"/>
              <a:r>
                <a:rPr lang="fr-FR" sz="1000" b="1" dirty="0"/>
                <a:t>Directeur des Services Techniques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C80BD0F-E0CF-238C-20A2-FB37DA346041}"/>
                </a:ext>
              </a:extLst>
            </p:cNvPr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4618D22-C44C-A314-3671-7D99B6568DDA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2025738" y="2561428"/>
            <a:ext cx="246938" cy="6780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à coins arrondis 89">
            <a:extLst>
              <a:ext uri="{FF2B5EF4-FFF2-40B4-BE49-F238E27FC236}">
                <a16:creationId xmlns:a16="http://schemas.microsoft.com/office/drawing/2014/main" id="{73AD6B25-1E77-42CD-08E0-036EB818AE2A}"/>
              </a:ext>
            </a:extLst>
          </p:cNvPr>
          <p:cNvSpPr/>
          <p:nvPr/>
        </p:nvSpPr>
        <p:spPr>
          <a:xfrm>
            <a:off x="990771" y="936446"/>
            <a:ext cx="1251103" cy="425648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Fabrice QUEY</a:t>
            </a:r>
          </a:p>
          <a:p>
            <a:pPr algn="ctr"/>
            <a:r>
              <a:rPr lang="fr-FR" sz="900" b="1" dirty="0"/>
              <a:t>Adjoint aux Travaux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232338-1D8B-02D6-377D-89ED5D3EBFA4}"/>
              </a:ext>
            </a:extLst>
          </p:cNvPr>
          <p:cNvSpPr txBox="1"/>
          <p:nvPr/>
        </p:nvSpPr>
        <p:spPr>
          <a:xfrm>
            <a:off x="2570429" y="1616795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DACE90C-CD66-65E9-6AD9-995525A32153}"/>
              </a:ext>
            </a:extLst>
          </p:cNvPr>
          <p:cNvCxnSpPr>
            <a:cxnSpLocks/>
          </p:cNvCxnSpPr>
          <p:nvPr/>
        </p:nvCxnSpPr>
        <p:spPr>
          <a:xfrm flipV="1">
            <a:off x="2318598" y="457828"/>
            <a:ext cx="1273167" cy="589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A93DB0D-6833-356D-38E9-530E0C864759}"/>
              </a:ext>
            </a:extLst>
          </p:cNvPr>
          <p:cNvCxnSpPr>
            <a:cxnSpLocks/>
          </p:cNvCxnSpPr>
          <p:nvPr/>
        </p:nvCxnSpPr>
        <p:spPr>
          <a:xfrm flipV="1">
            <a:off x="1640380" y="1400537"/>
            <a:ext cx="0" cy="2909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Image 9" descr="entete haut">
            <a:extLst>
              <a:ext uri="{FF2B5EF4-FFF2-40B4-BE49-F238E27FC236}">
                <a16:creationId xmlns:a16="http://schemas.microsoft.com/office/drawing/2014/main" id="{B9B7C43B-2364-7CBE-C01F-9421E1561F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96" y="187436"/>
            <a:ext cx="1561946" cy="6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54AE1B9B-32AC-5BF4-83DB-3A846F990B3E}"/>
              </a:ext>
            </a:extLst>
          </p:cNvPr>
          <p:cNvSpPr txBox="1"/>
          <p:nvPr/>
        </p:nvSpPr>
        <p:spPr>
          <a:xfrm>
            <a:off x="6413797" y="141565"/>
            <a:ext cx="28531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tx1"/>
                </a:solidFill>
              </a:rPr>
              <a:t>ORGANIGRAMME DES SERVICES 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                       Mai 2023</a:t>
            </a:r>
          </a:p>
        </p:txBody>
      </p:sp>
    </p:spTree>
    <p:extLst>
      <p:ext uri="{BB962C8B-B14F-4D97-AF65-F5344CB8AC3E}">
        <p14:creationId xmlns:p14="http://schemas.microsoft.com/office/powerpoint/2010/main" val="3177993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237</Words>
  <Application>Microsoft Office PowerPoint</Application>
  <PresentationFormat>Affichage à l'écran (4:3)</PresentationFormat>
  <Paragraphs>107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Emmanuelle YOUINOU</dc:creator>
  <cp:lastModifiedBy>Mairie - MAIRIE DE LANDRY</cp:lastModifiedBy>
  <cp:revision>179</cp:revision>
  <cp:lastPrinted>2023-04-17T08:32:41Z</cp:lastPrinted>
  <dcterms:created xsi:type="dcterms:W3CDTF">2014-10-07T10:04:50Z</dcterms:created>
  <dcterms:modified xsi:type="dcterms:W3CDTF">2023-04-21T09:38:31Z</dcterms:modified>
</cp:coreProperties>
</file>