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99"/>
    <a:srgbClr val="FFFF66"/>
    <a:srgbClr val="558ED5"/>
    <a:srgbClr val="70B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1" autoAdjust="0"/>
    <p:restoredTop sz="98621" autoAdjust="0"/>
  </p:normalViewPr>
  <p:slideViewPr>
    <p:cSldViewPr>
      <p:cViewPr varScale="1">
        <p:scale>
          <a:sx n="107" d="100"/>
          <a:sy n="107" d="100"/>
        </p:scale>
        <p:origin x="241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EB600-6C8C-40E0-B7D3-C6FF21F464A6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38C71-F01A-495C-8F3F-77504F01274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116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38C71-F01A-495C-8F3F-77504F012746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299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845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777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405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9832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005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28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24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461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34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31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2642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AB550-6A2A-4CE7-A1DF-A28582D20D6E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178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110"/>
          <p:cNvSpPr/>
          <p:nvPr/>
        </p:nvSpPr>
        <p:spPr>
          <a:xfrm>
            <a:off x="7524328" y="2204864"/>
            <a:ext cx="1296144" cy="2520280"/>
          </a:xfrm>
          <a:prstGeom prst="rect">
            <a:avLst/>
          </a:prstGeom>
          <a:solidFill>
            <a:schemeClr val="bg2">
              <a:lumMod val="90000"/>
              <a:alpha val="3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/>
          <p:cNvSpPr/>
          <p:nvPr/>
        </p:nvSpPr>
        <p:spPr>
          <a:xfrm>
            <a:off x="5984135" y="4850268"/>
            <a:ext cx="1339489" cy="1703850"/>
          </a:xfrm>
          <a:prstGeom prst="rect">
            <a:avLst/>
          </a:prstGeom>
          <a:solidFill>
            <a:schemeClr val="bg1">
              <a:alpha val="3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251520" y="2276872"/>
            <a:ext cx="1368152" cy="43204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14" name="ZoneTexte 113"/>
          <p:cNvSpPr txBox="1"/>
          <p:nvPr/>
        </p:nvSpPr>
        <p:spPr>
          <a:xfrm>
            <a:off x="3218288" y="1878681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accent3"/>
                </a:solidFill>
              </a:rPr>
              <a:t>Administratif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6093287" y="2267411"/>
            <a:ext cx="1287008" cy="2063456"/>
          </a:xfrm>
          <a:prstGeom prst="rect">
            <a:avLst/>
          </a:prstGeom>
          <a:solidFill>
            <a:schemeClr val="accent1">
              <a:lumMod val="20000"/>
              <a:lumOff val="80000"/>
              <a:alpha val="3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105"/>
          <p:cNvSpPr/>
          <p:nvPr/>
        </p:nvSpPr>
        <p:spPr>
          <a:xfrm>
            <a:off x="4572001" y="2276872"/>
            <a:ext cx="1296144" cy="4304720"/>
          </a:xfrm>
          <a:prstGeom prst="rect">
            <a:avLst/>
          </a:prstGeom>
          <a:solidFill>
            <a:schemeClr val="accent2">
              <a:lumMod val="20000"/>
              <a:lumOff val="80000"/>
              <a:alpha val="3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9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929895" y="2276872"/>
            <a:ext cx="1512168" cy="4320480"/>
          </a:xfrm>
          <a:prstGeom prst="rect">
            <a:avLst/>
          </a:prstGeom>
          <a:solidFill>
            <a:schemeClr val="accent3">
              <a:lumMod val="20000"/>
              <a:lumOff val="80000"/>
              <a:alpha val="3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361471" y="2385744"/>
            <a:ext cx="11326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u="sng" dirty="0">
                <a:solidFill>
                  <a:srgbClr val="FF0000"/>
                </a:solidFill>
              </a:rPr>
              <a:t>Secteur LANDRY</a:t>
            </a:r>
          </a:p>
        </p:txBody>
      </p:sp>
      <p:sp>
        <p:nvSpPr>
          <p:cNvPr id="57" name="Rectangle à coins arrondis 56"/>
          <p:cNvSpPr/>
          <p:nvPr/>
        </p:nvSpPr>
        <p:spPr>
          <a:xfrm>
            <a:off x="3203848" y="5945375"/>
            <a:ext cx="1080120" cy="578882"/>
          </a:xfrm>
          <a:prstGeom prst="roundRect">
            <a:avLst/>
          </a:prstGeom>
          <a:solidFill>
            <a:schemeClr val="bg1">
              <a:alpha val="7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Audrey GRAF</a:t>
            </a:r>
          </a:p>
          <a:p>
            <a:pPr algn="ctr"/>
            <a:r>
              <a:rPr lang="fr-FR" sz="900" dirty="0"/>
              <a:t>Agence Postale </a:t>
            </a:r>
          </a:p>
          <a:p>
            <a:pPr algn="ctr"/>
            <a:r>
              <a:rPr lang="fr-FR" sz="900" dirty="0"/>
              <a:t>Secrétariat ST</a:t>
            </a:r>
          </a:p>
        </p:txBody>
      </p:sp>
      <p:sp>
        <p:nvSpPr>
          <p:cNvPr id="76" name="ZoneTexte 75"/>
          <p:cNvSpPr txBox="1"/>
          <p:nvPr/>
        </p:nvSpPr>
        <p:spPr>
          <a:xfrm flipV="1">
            <a:off x="251520" y="2780927"/>
            <a:ext cx="1232353" cy="230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900" dirty="0"/>
          </a:p>
        </p:txBody>
      </p:sp>
      <p:grpSp>
        <p:nvGrpSpPr>
          <p:cNvPr id="84" name="Groupe 83"/>
          <p:cNvGrpSpPr/>
          <p:nvPr/>
        </p:nvGrpSpPr>
        <p:grpSpPr>
          <a:xfrm>
            <a:off x="314049" y="2705340"/>
            <a:ext cx="1228138" cy="611620"/>
            <a:chOff x="3863429" y="108308"/>
            <a:chExt cx="1159663" cy="611620"/>
          </a:xfrm>
        </p:grpSpPr>
        <p:sp>
          <p:nvSpPr>
            <p:cNvPr id="88" name="Rectangle à coins arrondis 87"/>
            <p:cNvSpPr/>
            <p:nvPr/>
          </p:nvSpPr>
          <p:spPr>
            <a:xfrm>
              <a:off x="3890424" y="147641"/>
              <a:ext cx="1132668" cy="572287"/>
            </a:xfrm>
            <a:prstGeom prst="roundRect">
              <a:avLst/>
            </a:prstGeom>
            <a:solidFill>
              <a:schemeClr val="lt1">
                <a:alpha val="7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000" b="1" dirty="0"/>
                <a:t>Fabrice PERES</a:t>
              </a:r>
            </a:p>
            <a:p>
              <a:pPr algn="ctr"/>
              <a:r>
                <a:rPr lang="fr-FR" sz="1000" b="1" u="sng" dirty="0"/>
                <a:t>Responsable</a:t>
              </a: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3863429" y="108308"/>
              <a:ext cx="109167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fr-FR" sz="900" dirty="0"/>
            </a:p>
          </p:txBody>
        </p:sp>
      </p:grpSp>
      <p:sp>
        <p:nvSpPr>
          <p:cNvPr id="98" name="Rectangle à coins arrondis 97"/>
          <p:cNvSpPr/>
          <p:nvPr/>
        </p:nvSpPr>
        <p:spPr>
          <a:xfrm>
            <a:off x="3050696" y="2322208"/>
            <a:ext cx="1368152" cy="1379101"/>
          </a:xfrm>
          <a:prstGeom prst="roundRect">
            <a:avLst/>
          </a:prstGeom>
          <a:solidFill>
            <a:schemeClr val="lt1">
              <a:alpha val="7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Ghislaine RAISIN</a:t>
            </a:r>
            <a:endParaRPr lang="fr-FR" sz="1000" dirty="0"/>
          </a:p>
          <a:p>
            <a:pPr algn="ctr"/>
            <a:r>
              <a:rPr lang="fr-FR" sz="800" dirty="0"/>
              <a:t>Agent d’accueil</a:t>
            </a:r>
          </a:p>
          <a:p>
            <a:pPr algn="ctr"/>
            <a:r>
              <a:rPr lang="fr-FR" sz="800" dirty="0"/>
              <a:t>Urbanisme  - Foncier</a:t>
            </a:r>
          </a:p>
          <a:p>
            <a:pPr algn="ctr"/>
            <a:r>
              <a:rPr lang="fr-FR" sz="800" dirty="0"/>
              <a:t>Etat civil</a:t>
            </a:r>
          </a:p>
          <a:p>
            <a:pPr algn="ctr"/>
            <a:r>
              <a:rPr lang="fr-FR" sz="800" dirty="0"/>
              <a:t>Elections</a:t>
            </a:r>
          </a:p>
          <a:p>
            <a:pPr algn="ctr"/>
            <a:r>
              <a:rPr lang="fr-FR" sz="800" dirty="0"/>
              <a:t>Affaires scolaires et périscolaire</a:t>
            </a:r>
          </a:p>
          <a:p>
            <a:pPr algn="ctr"/>
            <a:r>
              <a:rPr lang="fr-FR" sz="800" dirty="0"/>
              <a:t>Gestion des Commandes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Gestion du SPANC</a:t>
            </a:r>
          </a:p>
        </p:txBody>
      </p:sp>
      <p:sp useBgFill="1">
        <p:nvSpPr>
          <p:cNvPr id="103" name="Rectangle à coins arrondis 102"/>
          <p:cNvSpPr/>
          <p:nvPr/>
        </p:nvSpPr>
        <p:spPr>
          <a:xfrm>
            <a:off x="4654078" y="2302359"/>
            <a:ext cx="1185722" cy="578882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Nathalie </a:t>
            </a:r>
          </a:p>
          <a:p>
            <a:pPr algn="ctr"/>
            <a:r>
              <a:rPr lang="fr-FR" sz="1000" b="1" dirty="0"/>
              <a:t>GUELPA BONARO </a:t>
            </a:r>
          </a:p>
          <a:p>
            <a:pPr algn="ctr"/>
            <a:r>
              <a:rPr lang="fr-FR" sz="800" dirty="0"/>
              <a:t>ATSEM</a:t>
            </a:r>
            <a:r>
              <a:rPr lang="fr-FR" sz="800" b="1" dirty="0"/>
              <a:t> </a:t>
            </a:r>
          </a:p>
        </p:txBody>
      </p:sp>
      <p:sp>
        <p:nvSpPr>
          <p:cNvPr id="113" name="Rectangle à coins arrondis 112"/>
          <p:cNvSpPr/>
          <p:nvPr/>
        </p:nvSpPr>
        <p:spPr>
          <a:xfrm>
            <a:off x="4644008" y="3040657"/>
            <a:ext cx="1152128" cy="408623"/>
          </a:xfrm>
          <a:prstGeom prst="roundRect">
            <a:avLst/>
          </a:prstGeom>
          <a:solidFill>
            <a:schemeClr val="lt1">
              <a:alpha val="7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 err="1"/>
              <a:t>Carinne</a:t>
            </a:r>
            <a:r>
              <a:rPr lang="fr-FR" sz="1000" b="1" dirty="0"/>
              <a:t> BORDET</a:t>
            </a:r>
          </a:p>
          <a:p>
            <a:pPr algn="ctr"/>
            <a:r>
              <a:rPr lang="fr-FR" sz="800" dirty="0"/>
              <a:t>ATSEM</a:t>
            </a:r>
          </a:p>
        </p:txBody>
      </p:sp>
      <p:sp>
        <p:nvSpPr>
          <p:cNvPr id="119" name="Rectangle à coins arrondis 118"/>
          <p:cNvSpPr/>
          <p:nvPr/>
        </p:nvSpPr>
        <p:spPr>
          <a:xfrm>
            <a:off x="3058499" y="3754672"/>
            <a:ext cx="1335385" cy="1345049"/>
          </a:xfrm>
          <a:prstGeom prst="roundRect">
            <a:avLst/>
          </a:prstGeom>
          <a:solidFill>
            <a:schemeClr val="lt1">
              <a:alpha val="70000"/>
            </a:schemeClr>
          </a:solidFill>
          <a:ln>
            <a:solidFill>
              <a:schemeClr val="accent3"/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Corinne SALERNO </a:t>
            </a:r>
          </a:p>
          <a:p>
            <a:pPr algn="ctr"/>
            <a:r>
              <a:rPr lang="fr-FR" sz="900" dirty="0"/>
              <a:t>Secrétariat  AFU</a:t>
            </a:r>
          </a:p>
          <a:p>
            <a:pPr algn="ctr"/>
            <a:r>
              <a:rPr lang="fr-FR" sz="900" dirty="0"/>
              <a:t>Gestion Eau et assainissement</a:t>
            </a:r>
          </a:p>
          <a:p>
            <a:pPr algn="ctr"/>
            <a:r>
              <a:rPr lang="fr-FR" sz="900" dirty="0"/>
              <a:t>Gestion des bâtiments publics</a:t>
            </a:r>
          </a:p>
          <a:p>
            <a:pPr algn="ctr"/>
            <a:r>
              <a:rPr lang="fr-FR" sz="900" dirty="0"/>
              <a:t>Gestion des salles communales</a:t>
            </a:r>
          </a:p>
        </p:txBody>
      </p:sp>
      <p:grpSp>
        <p:nvGrpSpPr>
          <p:cNvPr id="194" name="Groupe 193"/>
          <p:cNvGrpSpPr/>
          <p:nvPr/>
        </p:nvGrpSpPr>
        <p:grpSpPr>
          <a:xfrm>
            <a:off x="6076742" y="3294187"/>
            <a:ext cx="1252820" cy="926592"/>
            <a:chOff x="4184375" y="565989"/>
            <a:chExt cx="1285275" cy="521197"/>
          </a:xfrm>
        </p:grpSpPr>
        <p:sp>
          <p:nvSpPr>
            <p:cNvPr id="198" name="Rectangle à coins arrondis 197"/>
            <p:cNvSpPr/>
            <p:nvPr/>
          </p:nvSpPr>
          <p:spPr>
            <a:xfrm>
              <a:off x="4285067" y="565989"/>
              <a:ext cx="1132668" cy="521197"/>
            </a:xfrm>
            <a:prstGeom prst="round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DDDDDD"/>
                </a:solidFill>
              </a:endParaRPr>
            </a:p>
          </p:txBody>
        </p:sp>
        <p:sp>
          <p:nvSpPr>
            <p:cNvPr id="196" name="ZoneTexte 195"/>
            <p:cNvSpPr txBox="1"/>
            <p:nvPr/>
          </p:nvSpPr>
          <p:spPr>
            <a:xfrm>
              <a:off x="4184375" y="565989"/>
              <a:ext cx="1285275" cy="458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0070C0"/>
                  </a:solidFill>
                </a:rPr>
                <a:t>Eglise</a:t>
              </a:r>
            </a:p>
            <a:p>
              <a:pPr algn="ctr"/>
              <a:r>
                <a:rPr lang="fr-FR" sz="1000" b="1" dirty="0"/>
                <a:t>Colette RONC</a:t>
              </a:r>
            </a:p>
            <a:p>
              <a:pPr algn="ctr"/>
              <a:r>
                <a:rPr lang="fr-FR" sz="900" dirty="0"/>
                <a:t>Agent d’accueil</a:t>
              </a:r>
            </a:p>
            <a:p>
              <a:pPr algn="ctr"/>
              <a:r>
                <a:rPr lang="fr-FR" sz="900" dirty="0"/>
                <a:t>Saisonnière</a:t>
              </a:r>
            </a:p>
            <a:p>
              <a:pPr algn="ctr"/>
              <a:r>
                <a:rPr lang="fr-FR" sz="900" dirty="0"/>
                <a:t>Juillet et août</a:t>
              </a:r>
            </a:p>
          </p:txBody>
        </p:sp>
      </p:grpSp>
      <p:sp>
        <p:nvSpPr>
          <p:cNvPr id="7" name="Rectangle à coins arrondis 6"/>
          <p:cNvSpPr/>
          <p:nvPr/>
        </p:nvSpPr>
        <p:spPr>
          <a:xfrm>
            <a:off x="3885587" y="714099"/>
            <a:ext cx="1654605" cy="442674"/>
          </a:xfrm>
          <a:prstGeom prst="roundRect">
            <a:avLst/>
          </a:prstGeom>
          <a:solidFill>
            <a:schemeClr val="accent5">
              <a:lumMod val="20000"/>
              <a:lumOff val="80000"/>
              <a:alpha val="7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Nathalie HERVO</a:t>
            </a:r>
          </a:p>
          <a:p>
            <a:pPr algn="ctr"/>
            <a:r>
              <a:rPr lang="fr-FR" sz="1000" dirty="0"/>
              <a:t>Secrétaire Générale</a:t>
            </a:r>
          </a:p>
        </p:txBody>
      </p:sp>
      <p:sp>
        <p:nvSpPr>
          <p:cNvPr id="253" name="ZoneTexte 252"/>
          <p:cNvSpPr txBox="1"/>
          <p:nvPr/>
        </p:nvSpPr>
        <p:spPr>
          <a:xfrm>
            <a:off x="7596336" y="2243537"/>
            <a:ext cx="1158009" cy="78483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/>
              <a:t>Nicolas BIRET</a:t>
            </a:r>
          </a:p>
          <a:p>
            <a:pPr algn="ctr"/>
            <a:r>
              <a:rPr lang="fr-FR" sz="900" dirty="0"/>
              <a:t>Agent technique</a:t>
            </a:r>
          </a:p>
          <a:p>
            <a:pPr algn="ctr"/>
            <a:r>
              <a:rPr lang="fr-FR" sz="900" dirty="0"/>
              <a:t>Gestion du bâtiment saisonnier de l’Adret</a:t>
            </a:r>
          </a:p>
          <a:p>
            <a:pPr algn="ctr"/>
            <a:r>
              <a:rPr lang="fr-FR" sz="900" dirty="0" err="1"/>
              <a:t>Vallndry</a:t>
            </a:r>
            <a:endParaRPr lang="fr-FR" sz="900" dirty="0"/>
          </a:p>
        </p:txBody>
      </p:sp>
      <p:sp>
        <p:nvSpPr>
          <p:cNvPr id="308" name="Espace réservé du pied de page 307"/>
          <p:cNvSpPr>
            <a:spLocks noGrp="1"/>
          </p:cNvSpPr>
          <p:nvPr>
            <p:ph type="ftr" sz="quarter" idx="11"/>
          </p:nvPr>
        </p:nvSpPr>
        <p:spPr>
          <a:xfrm>
            <a:off x="253035" y="54550"/>
            <a:ext cx="2895600" cy="782162"/>
          </a:xfrm>
        </p:spPr>
        <p:txBody>
          <a:bodyPr/>
          <a:lstStyle/>
          <a:p>
            <a:r>
              <a:rPr lang="fr-FR" b="1" dirty="0">
                <a:solidFill>
                  <a:schemeClr val="tx1"/>
                </a:solidFill>
              </a:rPr>
              <a:t>COMMUNE DE LANDRY</a:t>
            </a:r>
          </a:p>
          <a:p>
            <a:r>
              <a:rPr lang="fr-FR" sz="1050" b="1" dirty="0">
                <a:solidFill>
                  <a:schemeClr val="tx1"/>
                </a:solidFill>
              </a:rPr>
              <a:t>ORGANIGRAMME DES SERVICES </a:t>
            </a:r>
          </a:p>
          <a:p>
            <a:r>
              <a:rPr lang="fr-FR" sz="1050" b="1" dirty="0">
                <a:solidFill>
                  <a:schemeClr val="tx1"/>
                </a:solidFill>
              </a:rPr>
              <a:t>Octobre 2022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122976" y="1888467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accent6"/>
                </a:solidFill>
              </a:rPr>
              <a:t>Techniques</a:t>
            </a:r>
          </a:p>
        </p:txBody>
      </p:sp>
      <p:sp>
        <p:nvSpPr>
          <p:cNvPr id="126" name="ZoneTexte 125"/>
          <p:cNvSpPr txBox="1"/>
          <p:nvPr/>
        </p:nvSpPr>
        <p:spPr>
          <a:xfrm>
            <a:off x="5885555" y="1914105"/>
            <a:ext cx="16962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accent1"/>
                </a:solidFill>
              </a:rPr>
              <a:t>     Cinéma/ Eglise</a:t>
            </a:r>
          </a:p>
        </p:txBody>
      </p:sp>
      <p:sp>
        <p:nvSpPr>
          <p:cNvPr id="125" name="ZoneTexte 124"/>
          <p:cNvSpPr txBox="1"/>
          <p:nvPr/>
        </p:nvSpPr>
        <p:spPr>
          <a:xfrm>
            <a:off x="4427984" y="1898176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accent2"/>
                </a:solidFill>
              </a:rPr>
              <a:t>Ecole-Garderie-Cantine      Entretien bâtiments</a:t>
            </a:r>
          </a:p>
        </p:txBody>
      </p:sp>
      <p:cxnSp>
        <p:nvCxnSpPr>
          <p:cNvPr id="249" name="Connecteur droit 248"/>
          <p:cNvCxnSpPr/>
          <p:nvPr/>
        </p:nvCxnSpPr>
        <p:spPr>
          <a:xfrm>
            <a:off x="298817" y="6692618"/>
            <a:ext cx="4393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0" name="ZoneTexte 249"/>
          <p:cNvSpPr txBox="1"/>
          <p:nvPr/>
        </p:nvSpPr>
        <p:spPr>
          <a:xfrm>
            <a:off x="756744" y="6554119"/>
            <a:ext cx="1712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Lien hiérarchique</a:t>
            </a:r>
          </a:p>
        </p:txBody>
      </p:sp>
      <p:sp>
        <p:nvSpPr>
          <p:cNvPr id="127" name="Rectangle à coins arrondis 126"/>
          <p:cNvSpPr/>
          <p:nvPr/>
        </p:nvSpPr>
        <p:spPr>
          <a:xfrm>
            <a:off x="3707905" y="108080"/>
            <a:ext cx="2016224" cy="442674"/>
          </a:xfrm>
          <a:prstGeom prst="roundRect">
            <a:avLst/>
          </a:prstGeom>
          <a:solidFill>
            <a:schemeClr val="bg2">
              <a:lumMod val="75000"/>
              <a:alpha val="7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Thierry MARCHAND MAILLET</a:t>
            </a:r>
          </a:p>
          <a:p>
            <a:pPr algn="ctr"/>
            <a:r>
              <a:rPr lang="fr-FR" sz="1000" dirty="0"/>
              <a:t>Maire </a:t>
            </a:r>
          </a:p>
        </p:txBody>
      </p:sp>
      <p:grpSp>
        <p:nvGrpSpPr>
          <p:cNvPr id="129" name="Groupe 128"/>
          <p:cNvGrpSpPr/>
          <p:nvPr/>
        </p:nvGrpSpPr>
        <p:grpSpPr>
          <a:xfrm>
            <a:off x="379577" y="3931315"/>
            <a:ext cx="1224137" cy="800291"/>
            <a:chOff x="3844010" y="346236"/>
            <a:chExt cx="1285211" cy="537672"/>
          </a:xfrm>
        </p:grpSpPr>
        <p:sp>
          <p:nvSpPr>
            <p:cNvPr id="130" name="Rectangle à coins arrondis 129"/>
            <p:cNvSpPr/>
            <p:nvPr/>
          </p:nvSpPr>
          <p:spPr>
            <a:xfrm>
              <a:off x="3844010" y="416304"/>
              <a:ext cx="1209609" cy="467604"/>
            </a:xfrm>
            <a:prstGeom prst="roundRect">
              <a:avLst/>
            </a:prstGeom>
            <a:solidFill>
              <a:schemeClr val="lt1">
                <a:alpha val="7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1" name="ZoneTexte 130"/>
            <p:cNvSpPr txBox="1"/>
            <p:nvPr/>
          </p:nvSpPr>
          <p:spPr>
            <a:xfrm>
              <a:off x="3844011" y="346236"/>
              <a:ext cx="1285210" cy="434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fr-FR" sz="900" b="1" dirty="0"/>
            </a:p>
            <a:p>
              <a:r>
                <a:rPr lang="fr-FR" sz="900" b="1" dirty="0"/>
                <a:t>    Jérémy BOLLIET</a:t>
              </a:r>
            </a:p>
            <a:p>
              <a:r>
                <a:rPr lang="fr-FR" sz="900" b="1" dirty="0"/>
                <a:t>     Thierry BUHOD</a:t>
              </a:r>
            </a:p>
            <a:p>
              <a:r>
                <a:rPr lang="fr-FR" sz="900" dirty="0"/>
                <a:t>  Agents techniques </a:t>
              </a:r>
            </a:p>
          </p:txBody>
        </p:sp>
      </p:grpSp>
      <p:cxnSp>
        <p:nvCxnSpPr>
          <p:cNvPr id="133" name="Connecteur droit 132"/>
          <p:cNvCxnSpPr>
            <a:stCxn id="127" idx="2"/>
            <a:endCxn id="7" idx="0"/>
          </p:cNvCxnSpPr>
          <p:nvPr/>
        </p:nvCxnSpPr>
        <p:spPr>
          <a:xfrm flipH="1">
            <a:off x="4712890" y="550754"/>
            <a:ext cx="3127" cy="1633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4" name="Connecteur droit 133"/>
          <p:cNvCxnSpPr/>
          <p:nvPr/>
        </p:nvCxnSpPr>
        <p:spPr>
          <a:xfrm flipH="1">
            <a:off x="3874721" y="1207895"/>
            <a:ext cx="172178" cy="67078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5" name="Connecteur droit 134"/>
          <p:cNvCxnSpPr/>
          <p:nvPr/>
        </p:nvCxnSpPr>
        <p:spPr>
          <a:xfrm>
            <a:off x="1979712" y="3284984"/>
            <a:ext cx="0" cy="2792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6" name="Connecteur droit 135"/>
          <p:cNvCxnSpPr/>
          <p:nvPr/>
        </p:nvCxnSpPr>
        <p:spPr>
          <a:xfrm>
            <a:off x="5631083" y="1156773"/>
            <a:ext cx="779500" cy="7190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Connecteur droit 137"/>
          <p:cNvCxnSpPr/>
          <p:nvPr/>
        </p:nvCxnSpPr>
        <p:spPr>
          <a:xfrm>
            <a:off x="5611769" y="917357"/>
            <a:ext cx="2228614" cy="179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Connecteur droit 138"/>
          <p:cNvCxnSpPr/>
          <p:nvPr/>
        </p:nvCxnSpPr>
        <p:spPr>
          <a:xfrm>
            <a:off x="7817505" y="921823"/>
            <a:ext cx="410269" cy="9131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0" name="Rectangle à coins arrondis 139"/>
          <p:cNvSpPr/>
          <p:nvPr/>
        </p:nvSpPr>
        <p:spPr>
          <a:xfrm>
            <a:off x="6084168" y="5145417"/>
            <a:ext cx="1237968" cy="1055608"/>
          </a:xfrm>
          <a:prstGeom prst="roundRect">
            <a:avLst/>
          </a:prstGeom>
          <a:noFill/>
          <a:ln>
            <a:noFill/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Camille DUPRÉ</a:t>
            </a:r>
          </a:p>
          <a:p>
            <a:pPr algn="ctr"/>
            <a:r>
              <a:rPr lang="fr-FR" sz="1000" b="1" dirty="0"/>
              <a:t>Directrice </a:t>
            </a:r>
          </a:p>
          <a:p>
            <a:pPr algn="ctr"/>
            <a:endParaRPr lang="fr-FR" sz="900" b="1" dirty="0"/>
          </a:p>
          <a:p>
            <a:pPr algn="ctr"/>
            <a:r>
              <a:rPr lang="fr-FR" sz="900" dirty="0"/>
              <a:t>Animatrices </a:t>
            </a:r>
          </a:p>
          <a:p>
            <a:pPr algn="ctr"/>
            <a:endParaRPr lang="fr-FR" sz="900" b="1" dirty="0"/>
          </a:p>
          <a:p>
            <a:pPr algn="ctr"/>
            <a:endParaRPr lang="fr-FR" sz="900" b="1" dirty="0"/>
          </a:p>
        </p:txBody>
      </p:sp>
      <p:cxnSp>
        <p:nvCxnSpPr>
          <p:cNvPr id="141" name="Connecteur droit 140"/>
          <p:cNvCxnSpPr>
            <a:cxnSpLocks/>
          </p:cNvCxnSpPr>
          <p:nvPr/>
        </p:nvCxnSpPr>
        <p:spPr>
          <a:xfrm flipH="1">
            <a:off x="1390737" y="922982"/>
            <a:ext cx="2386232" cy="2337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2" name="Connecteur droit 141"/>
          <p:cNvCxnSpPr>
            <a:cxnSpLocks/>
          </p:cNvCxnSpPr>
          <p:nvPr/>
        </p:nvCxnSpPr>
        <p:spPr>
          <a:xfrm flipH="1">
            <a:off x="2148653" y="1076955"/>
            <a:ext cx="1519397" cy="9040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Rectangle à coins arrondis 89"/>
          <p:cNvSpPr/>
          <p:nvPr/>
        </p:nvSpPr>
        <p:spPr>
          <a:xfrm>
            <a:off x="361471" y="5176091"/>
            <a:ext cx="1152128" cy="1021556"/>
          </a:xfrm>
          <a:prstGeom prst="roundRect">
            <a:avLst/>
          </a:prstGeom>
          <a:solidFill>
            <a:schemeClr val="lt1">
              <a:alpha val="70000"/>
            </a:schemeClr>
          </a:solidFill>
          <a:ln w="28575">
            <a:solidFill>
              <a:schemeClr val="accent6"/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900" b="1" u="sng" dirty="0"/>
              <a:t>Saisonniers ETE</a:t>
            </a:r>
          </a:p>
          <a:p>
            <a:pPr algn="ctr"/>
            <a:r>
              <a:rPr lang="fr-FR" sz="900" b="1" dirty="0"/>
              <a:t>Vanessa FAVRE</a:t>
            </a:r>
          </a:p>
          <a:p>
            <a:pPr algn="ctr"/>
            <a:r>
              <a:rPr lang="fr-FR" sz="900" b="1" dirty="0"/>
              <a:t>Delphine HURPEZ </a:t>
            </a:r>
            <a:r>
              <a:rPr lang="fr-FR" sz="900" b="1"/>
              <a:t>DE CLERCQ</a:t>
            </a:r>
            <a:endParaRPr lang="fr-FR" sz="900" b="1" dirty="0"/>
          </a:p>
          <a:p>
            <a:pPr algn="ctr"/>
            <a:r>
              <a:rPr lang="fr-FR" sz="900" b="1" dirty="0"/>
              <a:t>+ (1 jeune / mois de juin à août)</a:t>
            </a:r>
            <a:endParaRPr lang="fr-FR" sz="900" dirty="0"/>
          </a:p>
        </p:txBody>
      </p:sp>
      <p:sp>
        <p:nvSpPr>
          <p:cNvPr id="94" name="Rectangle à coins arrondis 93"/>
          <p:cNvSpPr/>
          <p:nvPr/>
        </p:nvSpPr>
        <p:spPr>
          <a:xfrm>
            <a:off x="3138431" y="5164450"/>
            <a:ext cx="1194222" cy="749141"/>
          </a:xfrm>
          <a:prstGeom prst="roundRect">
            <a:avLst/>
          </a:prstGeom>
          <a:solidFill>
            <a:schemeClr val="lt1">
              <a:alpha val="70000"/>
            </a:schemeClr>
          </a:solidFill>
          <a:ln>
            <a:solidFill>
              <a:schemeClr val="accent3"/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Monique COLLOMB</a:t>
            </a:r>
          </a:p>
          <a:p>
            <a:pPr algn="ctr"/>
            <a:r>
              <a:rPr lang="fr-FR" sz="900" dirty="0"/>
              <a:t>Comptabilité</a:t>
            </a:r>
          </a:p>
          <a:p>
            <a:pPr algn="ctr"/>
            <a:r>
              <a:rPr lang="fr-FR" sz="900" dirty="0"/>
              <a:t>Paye</a:t>
            </a:r>
          </a:p>
        </p:txBody>
      </p:sp>
      <p:sp>
        <p:nvSpPr>
          <p:cNvPr id="95" name="Rectangle à coins arrondis 94"/>
          <p:cNvSpPr/>
          <p:nvPr/>
        </p:nvSpPr>
        <p:spPr>
          <a:xfrm>
            <a:off x="4647263" y="4382473"/>
            <a:ext cx="1162856" cy="749141"/>
          </a:xfrm>
          <a:prstGeom prst="roundRect">
            <a:avLst/>
          </a:prstGeom>
          <a:solidFill>
            <a:schemeClr val="lt1">
              <a:alpha val="7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Lynda ENAUD PARANTEAU</a:t>
            </a:r>
          </a:p>
          <a:p>
            <a:pPr algn="ctr"/>
            <a:r>
              <a:rPr lang="fr-FR" sz="900" dirty="0"/>
              <a:t>Agent de restauration</a:t>
            </a:r>
          </a:p>
        </p:txBody>
      </p:sp>
      <p:grpSp>
        <p:nvGrpSpPr>
          <p:cNvPr id="96" name="Groupe 95"/>
          <p:cNvGrpSpPr/>
          <p:nvPr/>
        </p:nvGrpSpPr>
        <p:grpSpPr>
          <a:xfrm>
            <a:off x="6110236" y="2360753"/>
            <a:ext cx="1285275" cy="788239"/>
            <a:chOff x="3718460" y="-600248"/>
            <a:chExt cx="1285275" cy="512443"/>
          </a:xfrm>
        </p:grpSpPr>
        <p:sp>
          <p:nvSpPr>
            <p:cNvPr id="97" name="Rectangle à coins arrondis 96"/>
            <p:cNvSpPr/>
            <p:nvPr/>
          </p:nvSpPr>
          <p:spPr>
            <a:xfrm>
              <a:off x="3783860" y="-596940"/>
              <a:ext cx="1132668" cy="509135"/>
            </a:xfrm>
            <a:prstGeom prst="roundRect">
              <a:avLst/>
            </a:prstGeom>
            <a:solidFill>
              <a:schemeClr val="lt1">
                <a:alpha val="7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3718460" y="-600248"/>
              <a:ext cx="1285275" cy="44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0070C0"/>
                  </a:solidFill>
                </a:rPr>
                <a:t>Cinéma</a:t>
              </a:r>
            </a:p>
            <a:p>
              <a:pPr algn="ctr"/>
              <a:r>
                <a:rPr lang="fr-FR" sz="1000" b="1" dirty="0"/>
                <a:t>Michel BELLANGER</a:t>
              </a:r>
            </a:p>
            <a:p>
              <a:pPr algn="ctr"/>
              <a:r>
                <a:rPr lang="fr-FR" sz="900" dirty="0"/>
                <a:t>Projectionniste</a:t>
              </a:r>
            </a:p>
            <a:p>
              <a:pPr algn="ctr"/>
              <a:r>
                <a:rPr lang="fr-FR" sz="900" dirty="0" err="1"/>
                <a:t>Vallandry</a:t>
              </a:r>
              <a:endParaRPr lang="fr-FR" sz="900" dirty="0"/>
            </a:p>
          </p:txBody>
        </p:sp>
      </p:grpSp>
      <p:sp>
        <p:nvSpPr>
          <p:cNvPr id="108" name="ZoneTexte 107"/>
          <p:cNvSpPr txBox="1"/>
          <p:nvPr/>
        </p:nvSpPr>
        <p:spPr>
          <a:xfrm>
            <a:off x="5868144" y="4221088"/>
            <a:ext cx="1696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200" b="1" dirty="0">
              <a:solidFill>
                <a:srgbClr val="7030A0"/>
              </a:solidFill>
            </a:endParaRPr>
          </a:p>
          <a:p>
            <a:r>
              <a:rPr lang="fr-FR" sz="1200" b="1" dirty="0">
                <a:solidFill>
                  <a:srgbClr val="7030A0"/>
                </a:solidFill>
              </a:rPr>
              <a:t>   Garderie Saisonnière</a:t>
            </a:r>
          </a:p>
          <a:p>
            <a:r>
              <a:rPr lang="fr-FR" sz="1200" b="1" dirty="0">
                <a:solidFill>
                  <a:srgbClr val="7030A0"/>
                </a:solidFill>
              </a:rPr>
              <a:t>            </a:t>
            </a:r>
            <a:r>
              <a:rPr lang="fr-FR" sz="1200" b="1" dirty="0" err="1">
                <a:solidFill>
                  <a:srgbClr val="7030A0"/>
                </a:solidFill>
              </a:rPr>
              <a:t>Vallandry</a:t>
            </a:r>
            <a:endParaRPr lang="fr-FR" sz="1200" b="1" dirty="0">
              <a:solidFill>
                <a:srgbClr val="7030A0"/>
              </a:solidFill>
            </a:endParaRPr>
          </a:p>
        </p:txBody>
      </p:sp>
      <p:sp>
        <p:nvSpPr>
          <p:cNvPr id="110" name="ZoneTexte 109"/>
          <p:cNvSpPr txBox="1"/>
          <p:nvPr/>
        </p:nvSpPr>
        <p:spPr>
          <a:xfrm>
            <a:off x="7410542" y="1909436"/>
            <a:ext cx="16962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bg2">
                    <a:lumMod val="50000"/>
                  </a:schemeClr>
                </a:solidFill>
              </a:rPr>
              <a:t>           C.C.A.S</a:t>
            </a:r>
          </a:p>
        </p:txBody>
      </p:sp>
      <p:sp>
        <p:nvSpPr>
          <p:cNvPr id="112" name="Rectangle à coins arrondis 111"/>
          <p:cNvSpPr/>
          <p:nvPr/>
        </p:nvSpPr>
        <p:spPr>
          <a:xfrm>
            <a:off x="7596336" y="3684177"/>
            <a:ext cx="1152128" cy="868323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25000"/>
              </a:schemeClr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900"/>
              <a:t>Agent </a:t>
            </a:r>
            <a:r>
              <a:rPr lang="fr-FR" sz="900" dirty="0"/>
              <a:t>d’entretien</a:t>
            </a:r>
          </a:p>
          <a:p>
            <a:pPr algn="ctr"/>
            <a:r>
              <a:rPr lang="fr-FR" sz="900" dirty="0"/>
              <a:t>L’Adret /</a:t>
            </a:r>
            <a:r>
              <a:rPr lang="fr-FR" sz="900" dirty="0" err="1"/>
              <a:t>Vallandry</a:t>
            </a:r>
            <a:endParaRPr lang="fr-FR" sz="900" dirty="0"/>
          </a:p>
          <a:p>
            <a:pPr algn="ctr"/>
            <a:r>
              <a:rPr lang="fr-FR" sz="900" dirty="0"/>
              <a:t>Saisonnière</a:t>
            </a:r>
          </a:p>
          <a:p>
            <a:pPr algn="ctr"/>
            <a:r>
              <a:rPr lang="fr-FR" sz="900" dirty="0"/>
              <a:t>Décembre/avril</a:t>
            </a:r>
          </a:p>
          <a:p>
            <a:pPr algn="ctr"/>
            <a:r>
              <a:rPr lang="fr-FR" sz="900" dirty="0"/>
              <a:t>Juin/septembre</a:t>
            </a:r>
            <a:endParaRPr lang="fr-FR" sz="900" b="1" dirty="0"/>
          </a:p>
        </p:txBody>
      </p:sp>
      <p:cxnSp>
        <p:nvCxnSpPr>
          <p:cNvPr id="115" name="Connecteur droit 114"/>
          <p:cNvCxnSpPr>
            <a:endCxn id="125" idx="0"/>
          </p:cNvCxnSpPr>
          <p:nvPr/>
        </p:nvCxnSpPr>
        <p:spPr>
          <a:xfrm>
            <a:off x="5169380" y="1229922"/>
            <a:ext cx="50692" cy="6682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7452320" y="4797152"/>
            <a:ext cx="144016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FF0000"/>
                </a:solidFill>
              </a:rPr>
              <a:t>Police Municipale</a:t>
            </a:r>
          </a:p>
        </p:txBody>
      </p:sp>
      <p:sp>
        <p:nvSpPr>
          <p:cNvPr id="71" name="Rectangle 70"/>
          <p:cNvSpPr/>
          <p:nvPr/>
        </p:nvSpPr>
        <p:spPr>
          <a:xfrm>
            <a:off x="7524328" y="5085184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Eric BROQUERE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Brigadier chef principal</a:t>
            </a:r>
          </a:p>
        </p:txBody>
      </p:sp>
      <p:sp>
        <p:nvSpPr>
          <p:cNvPr id="77" name="Rectangle à coins arrondis 76"/>
          <p:cNvSpPr/>
          <p:nvPr/>
        </p:nvSpPr>
        <p:spPr>
          <a:xfrm>
            <a:off x="7605437" y="2305177"/>
            <a:ext cx="1152128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Nicolas BIRET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Agent technique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Responsable bâtiment saisonniers l’Adret</a:t>
            </a:r>
          </a:p>
          <a:p>
            <a:pPr algn="ctr"/>
            <a:r>
              <a:rPr lang="fr-FR" sz="1000" dirty="0" err="1">
                <a:solidFill>
                  <a:schemeClr val="tx1"/>
                </a:solidFill>
              </a:rPr>
              <a:t>Vallandry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524328" y="5733256"/>
            <a:ext cx="129614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rgbClr val="002060"/>
                </a:solidFill>
              </a:rPr>
              <a:t>Navettes bus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7540878" y="5996105"/>
            <a:ext cx="1296144" cy="5580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Saisonnière</a:t>
            </a:r>
          </a:p>
          <a:p>
            <a:pPr algn="ctr"/>
            <a:r>
              <a:rPr lang="fr-FR" sz="1000" b="1" dirty="0">
                <a:solidFill>
                  <a:schemeClr val="tx1"/>
                </a:solidFill>
              </a:rPr>
              <a:t>Décembre à avril</a:t>
            </a:r>
          </a:p>
        </p:txBody>
      </p:sp>
      <p:cxnSp>
        <p:nvCxnSpPr>
          <p:cNvPr id="66" name="Connecteur droit 65"/>
          <p:cNvCxnSpPr/>
          <p:nvPr/>
        </p:nvCxnSpPr>
        <p:spPr>
          <a:xfrm>
            <a:off x="923049" y="3384151"/>
            <a:ext cx="0" cy="5471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1619672" y="2276872"/>
            <a:ext cx="1296144" cy="43204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02" name="Rectangle à coins arrondis 101"/>
          <p:cNvSpPr/>
          <p:nvPr/>
        </p:nvSpPr>
        <p:spPr>
          <a:xfrm>
            <a:off x="1699179" y="2936172"/>
            <a:ext cx="1152128" cy="133918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Jérôme</a:t>
            </a:r>
          </a:p>
          <a:p>
            <a:pPr algn="just"/>
            <a:r>
              <a:rPr lang="fr-FR" sz="1000" b="1" dirty="0">
                <a:solidFill>
                  <a:schemeClr val="tx1"/>
                </a:solidFill>
              </a:rPr>
              <a:t>      CHEVALIER</a:t>
            </a:r>
          </a:p>
          <a:p>
            <a:pPr algn="just"/>
            <a:r>
              <a:rPr lang="fr-FR" sz="1000" b="1" dirty="0">
                <a:solidFill>
                  <a:schemeClr val="tx1"/>
                </a:solidFill>
              </a:rPr>
              <a:t>             et </a:t>
            </a:r>
          </a:p>
          <a:p>
            <a:pPr algn="ctr"/>
            <a:r>
              <a:rPr lang="fr-FR" sz="1000" b="1" dirty="0">
                <a:solidFill>
                  <a:schemeClr val="tx1"/>
                </a:solidFill>
              </a:rPr>
              <a:t>  Pierre-Adam GIACHINO</a:t>
            </a:r>
          </a:p>
          <a:p>
            <a:pPr algn="ctr"/>
            <a:r>
              <a:rPr lang="fr-FR" sz="1000" b="1" u="sng" dirty="0">
                <a:solidFill>
                  <a:schemeClr val="tx1"/>
                </a:solidFill>
              </a:rPr>
              <a:t>Responsables</a:t>
            </a:r>
          </a:p>
          <a:p>
            <a:pPr algn="ctr"/>
            <a:endParaRPr lang="fr-FR" sz="1000" b="1" dirty="0">
              <a:solidFill>
                <a:srgbClr val="FF0000"/>
              </a:solidFill>
            </a:endParaRPr>
          </a:p>
        </p:txBody>
      </p:sp>
      <p:cxnSp>
        <p:nvCxnSpPr>
          <p:cNvPr id="116" name="Connecteur droit 115"/>
          <p:cNvCxnSpPr/>
          <p:nvPr/>
        </p:nvCxnSpPr>
        <p:spPr>
          <a:xfrm>
            <a:off x="2250172" y="4330867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Rectangle à coins arrondis 117"/>
          <p:cNvSpPr/>
          <p:nvPr/>
        </p:nvSpPr>
        <p:spPr>
          <a:xfrm>
            <a:off x="1674108" y="4717921"/>
            <a:ext cx="1152128" cy="1125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Rémy BERTHE</a:t>
            </a:r>
          </a:p>
          <a:p>
            <a:pPr algn="ctr"/>
            <a:r>
              <a:rPr lang="fr-FR" sz="1000" b="1" dirty="0">
                <a:solidFill>
                  <a:schemeClr val="tx1"/>
                </a:solidFill>
              </a:rPr>
              <a:t>Davy GROGNET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Agents techniques </a:t>
            </a:r>
          </a:p>
        </p:txBody>
      </p:sp>
      <p:sp>
        <p:nvSpPr>
          <p:cNvPr id="3" name="Rectangle à coins arrondis 99">
            <a:extLst>
              <a:ext uri="{FF2B5EF4-FFF2-40B4-BE49-F238E27FC236}">
                <a16:creationId xmlns:a16="http://schemas.microsoft.com/office/drawing/2014/main" id="{D9703461-F3DE-4B42-A725-D4D0F6302C2E}"/>
              </a:ext>
            </a:extLst>
          </p:cNvPr>
          <p:cNvSpPr/>
          <p:nvPr/>
        </p:nvSpPr>
        <p:spPr>
          <a:xfrm>
            <a:off x="4633280" y="3607667"/>
            <a:ext cx="1162856" cy="578882"/>
          </a:xfrm>
          <a:prstGeom prst="roundRect">
            <a:avLst/>
          </a:prstGeom>
          <a:solidFill>
            <a:schemeClr val="lt1">
              <a:alpha val="7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Aurélie SEGUI</a:t>
            </a:r>
          </a:p>
          <a:p>
            <a:pPr algn="ctr"/>
            <a:r>
              <a:rPr lang="fr-FR" sz="900" dirty="0"/>
              <a:t>Agent d’interclasse polyvalent</a:t>
            </a:r>
          </a:p>
        </p:txBody>
      </p:sp>
      <p:sp>
        <p:nvSpPr>
          <p:cNvPr id="4" name="Rectangle à coins arrondis 99">
            <a:extLst>
              <a:ext uri="{FF2B5EF4-FFF2-40B4-BE49-F238E27FC236}">
                <a16:creationId xmlns:a16="http://schemas.microsoft.com/office/drawing/2014/main" id="{F0213802-E480-4A1F-96AA-5E721476FFC7}"/>
              </a:ext>
            </a:extLst>
          </p:cNvPr>
          <p:cNvSpPr/>
          <p:nvPr/>
        </p:nvSpPr>
        <p:spPr>
          <a:xfrm>
            <a:off x="4633280" y="5332775"/>
            <a:ext cx="1162856" cy="902375"/>
          </a:xfrm>
          <a:prstGeom prst="roundRect">
            <a:avLst/>
          </a:prstGeom>
          <a:solidFill>
            <a:schemeClr val="lt1">
              <a:alpha val="7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Marie-Laure RICHARD</a:t>
            </a:r>
            <a:endParaRPr lang="fr-FR" sz="1000" dirty="0"/>
          </a:p>
          <a:p>
            <a:pPr algn="ctr"/>
            <a:r>
              <a:rPr lang="fr-FR" sz="900" dirty="0"/>
              <a:t>Agent d’entretien des bâtiments communaux</a:t>
            </a:r>
          </a:p>
        </p:txBody>
      </p:sp>
      <p:grpSp>
        <p:nvGrpSpPr>
          <p:cNvPr id="67" name="Groupe 66">
            <a:extLst>
              <a:ext uri="{FF2B5EF4-FFF2-40B4-BE49-F238E27FC236}">
                <a16:creationId xmlns:a16="http://schemas.microsoft.com/office/drawing/2014/main" id="{D9365AF7-7532-4F83-B516-8AB3CDCB4604}"/>
              </a:ext>
            </a:extLst>
          </p:cNvPr>
          <p:cNvGrpSpPr/>
          <p:nvPr/>
        </p:nvGrpSpPr>
        <p:grpSpPr>
          <a:xfrm>
            <a:off x="191187" y="1071296"/>
            <a:ext cx="1199550" cy="611620"/>
            <a:chOff x="3863429" y="108308"/>
            <a:chExt cx="1132669" cy="611620"/>
          </a:xfrm>
        </p:grpSpPr>
        <p:sp>
          <p:nvSpPr>
            <p:cNvPr id="68" name="Rectangle à coins arrondis 87">
              <a:extLst>
                <a:ext uri="{FF2B5EF4-FFF2-40B4-BE49-F238E27FC236}">
                  <a16:creationId xmlns:a16="http://schemas.microsoft.com/office/drawing/2014/main" id="{63A919CC-4786-4437-B78B-819DB4AE0113}"/>
                </a:ext>
              </a:extLst>
            </p:cNvPr>
            <p:cNvSpPr/>
            <p:nvPr/>
          </p:nvSpPr>
          <p:spPr>
            <a:xfrm>
              <a:off x="3863430" y="252324"/>
              <a:ext cx="1132668" cy="467604"/>
            </a:xfrm>
            <a:prstGeom prst="roundRect">
              <a:avLst/>
            </a:prstGeom>
            <a:solidFill>
              <a:schemeClr val="lt1">
                <a:alpha val="7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000" b="1" dirty="0"/>
                <a:t>Olivier MOUREU</a:t>
              </a:r>
            </a:p>
            <a:p>
              <a:pPr algn="ctr"/>
              <a:r>
                <a:rPr lang="fr-FR" sz="1000" b="1" dirty="0"/>
                <a:t>Chargé de projets</a:t>
              </a:r>
            </a:p>
            <a:p>
              <a:pPr algn="ctr"/>
              <a:r>
                <a:rPr lang="fr-FR" sz="1000" b="1" dirty="0">
                  <a:solidFill>
                    <a:srgbClr val="FF0000"/>
                  </a:solidFill>
                </a:rPr>
                <a:t>50 % LANDRY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2E624193-A6CA-4BBC-95EB-231E290F2009}"/>
                </a:ext>
              </a:extLst>
            </p:cNvPr>
            <p:cNvSpPr txBox="1"/>
            <p:nvPr/>
          </p:nvSpPr>
          <p:spPr>
            <a:xfrm>
              <a:off x="3863429" y="108308"/>
              <a:ext cx="109167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fr-FR" sz="900" dirty="0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258DA1DD-E733-4E54-A4CF-25CDA3E45A6A}"/>
              </a:ext>
            </a:extLst>
          </p:cNvPr>
          <p:cNvSpPr/>
          <p:nvPr/>
        </p:nvSpPr>
        <p:spPr>
          <a:xfrm>
            <a:off x="1792972" y="2318250"/>
            <a:ext cx="914400" cy="3448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u="sng" dirty="0">
                <a:solidFill>
                  <a:srgbClr val="FF0000"/>
                </a:solidFill>
              </a:rPr>
              <a:t>Secteur VALLANDRY</a:t>
            </a:r>
          </a:p>
        </p:txBody>
      </p:sp>
    </p:spTree>
    <p:extLst>
      <p:ext uri="{BB962C8B-B14F-4D97-AF65-F5344CB8AC3E}">
        <p14:creationId xmlns:p14="http://schemas.microsoft.com/office/powerpoint/2010/main" val="31779938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233</Words>
  <Application>Microsoft Office PowerPoint</Application>
  <PresentationFormat>Affichage à l'écran (4:3)</PresentationFormat>
  <Paragraphs>102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Emmanuelle YOUINOU</dc:creator>
  <cp:lastModifiedBy>Mairie - MAIRIE DE LANDRY</cp:lastModifiedBy>
  <cp:revision>165</cp:revision>
  <cp:lastPrinted>2016-10-10T14:14:16Z</cp:lastPrinted>
  <dcterms:created xsi:type="dcterms:W3CDTF">2014-10-07T10:04:50Z</dcterms:created>
  <dcterms:modified xsi:type="dcterms:W3CDTF">2022-10-13T16:48:47Z</dcterms:modified>
</cp:coreProperties>
</file>